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9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77" r:id="rId9"/>
    <p:sldId id="278" r:id="rId10"/>
    <p:sldId id="293" r:id="rId11"/>
    <p:sldId id="294" r:id="rId12"/>
    <p:sldId id="262" r:id="rId13"/>
    <p:sldId id="265" r:id="rId14"/>
    <p:sldId id="268" r:id="rId15"/>
    <p:sldId id="269" r:id="rId16"/>
    <p:sldId id="270" r:id="rId17"/>
    <p:sldId id="267" r:id="rId18"/>
    <p:sldId id="271" r:id="rId19"/>
    <p:sldId id="272" r:id="rId20"/>
    <p:sldId id="273" r:id="rId21"/>
    <p:sldId id="274" r:id="rId22"/>
    <p:sldId id="280" r:id="rId23"/>
    <p:sldId id="283" r:id="rId24"/>
    <p:sldId id="282" r:id="rId25"/>
    <p:sldId id="284" r:id="rId26"/>
    <p:sldId id="285" r:id="rId27"/>
    <p:sldId id="286" r:id="rId28"/>
    <p:sldId id="287" r:id="rId29"/>
    <p:sldId id="288" r:id="rId30"/>
    <p:sldId id="289" r:id="rId31"/>
    <p:sldId id="291" r:id="rId32"/>
    <p:sldId id="292" r:id="rId33"/>
    <p:sldId id="263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859B6B"/>
    <a:srgbClr val="DAE4F2"/>
    <a:srgbClr val="000000"/>
    <a:srgbClr val="45441B"/>
    <a:srgbClr val="99CCFF"/>
    <a:srgbClr val="006666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 showGuides="1"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r-TR"/>
          </a:p>
        </p:txBody>
      </p:sp>
      <p:sp>
        <p:nvSpPr>
          <p:cNvPr id="264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264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064E7C-B6EE-41FE-B2A0-C5F4380D15FD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0260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r-TR"/>
          </a:p>
        </p:txBody>
      </p:sp>
      <p:sp>
        <p:nvSpPr>
          <p:cNvPr id="265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5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265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7AA776-0316-4A35-B22A-1BA57B55CE6C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302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7E267F-B58C-48E1-BA8C-D3497AF47DA2}" type="slidenum">
              <a:rPr lang="tr-TR"/>
              <a:pPr/>
              <a:t>1</a:t>
            </a:fld>
            <a:endParaRPr lang="tr-TR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191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260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FB8BECD-28A0-4F56-A802-F1EA94327F3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4AEE6-84D3-47DF-99C7-7865A0821F0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4222B-D598-4A50-B53C-DF4B894215B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5742B-0DEC-4EEB-ACEA-AB11828FEDE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3C624-D966-42B8-9788-90E717759E7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DE8CA-8E42-4E96-913E-9B7F132A38B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CEE29-847F-42E1-BA07-F84688CD1F3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D82AA-0165-4F86-A5E6-CC1A4F116BB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2ACD0-034D-4490-AC3F-16B8EBB953D6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406DC-84B8-427F-AD63-2701BA85615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BD445-A7A1-40EB-BC34-2044E3400BA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Başlık stilini düzenlemek için tıklatın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r-TR"/>
          </a:p>
        </p:txBody>
      </p:sp>
      <p:sp>
        <p:nvSpPr>
          <p:cNvPr id="259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r-TR"/>
          </a:p>
        </p:txBody>
      </p:sp>
      <p:sp>
        <p:nvSpPr>
          <p:cNvPr id="259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84DFEC6-0FB5-4CF0-8B65-A6B6C84F1BA5}" type="slidenum">
              <a:rPr lang="tr-TR"/>
              <a:pPr/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KOBI%20PROJE%20DESTEK.doc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enver.doc" TargetMode="External"/><Relationship Id="rId3" Type="http://schemas.openxmlformats.org/officeDocument/2006/relationships/hyperlink" Target="taahhut.pdf" TargetMode="External"/><Relationship Id="rId7" Type="http://schemas.openxmlformats.org/officeDocument/2006/relationships/hyperlink" Target="formdan.doc" TargetMode="External"/><Relationship Id="rId2" Type="http://schemas.openxmlformats.org/officeDocument/2006/relationships/hyperlink" Target="gdbf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dandes.doc" TargetMode="External"/><Relationship Id="rId5" Type="http://schemas.openxmlformats.org/officeDocument/2006/relationships/hyperlink" Target="orform.doc" TargetMode="External"/><Relationship Id="rId4" Type="http://schemas.openxmlformats.org/officeDocument/2006/relationships/hyperlink" Target="basbelg.doc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KOBI%20PROJE%20DESTEK.doc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kobasvur.doc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arfor.do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enfor.doc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5229225"/>
            <a:ext cx="8572560" cy="762000"/>
          </a:xfrm>
        </p:spPr>
        <p:txBody>
          <a:bodyPr/>
          <a:lstStyle/>
          <a:p>
            <a:r>
              <a:rPr lang="tr-TR" dirty="0" smtClean="0"/>
              <a:t>KOSGEB DESTEKLERİ: </a:t>
            </a:r>
            <a:r>
              <a:rPr lang="tr-TR" sz="2000" dirty="0" smtClean="0"/>
              <a:t>KOBİ Proje Desteği</a:t>
            </a:r>
            <a:endParaRPr lang="tr-TR" dirty="0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44" y="6021388"/>
            <a:ext cx="7723188" cy="792162"/>
          </a:xfrm>
        </p:spPr>
        <p:txBody>
          <a:bodyPr/>
          <a:lstStyle/>
          <a:p>
            <a:r>
              <a:rPr lang="tr-TR" dirty="0" smtClean="0"/>
              <a:t>M. Hakan Zobu – </a:t>
            </a:r>
            <a:r>
              <a:rPr lang="tr-TR" dirty="0" smtClean="0"/>
              <a:t>13.05.2014, </a:t>
            </a:r>
            <a:r>
              <a:rPr lang="tr-TR" dirty="0" smtClean="0"/>
              <a:t>İzmir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/>
          </p:cNvSpPr>
          <p:nvPr/>
        </p:nvSpPr>
        <p:spPr>
          <a:xfrm>
            <a:off x="1447800" y="785794"/>
            <a:ext cx="7696200" cy="6667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tr-TR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İLK BAŞVURU ?</a:t>
            </a:r>
            <a:endParaRPr kumimoji="1" lang="tr-TR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0808"/>
            <a:ext cx="9172819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14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/>
          </p:cNvSpPr>
          <p:nvPr/>
        </p:nvSpPr>
        <p:spPr>
          <a:xfrm>
            <a:off x="1447800" y="785794"/>
            <a:ext cx="7696200" cy="6667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tr-TR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İLK BAŞVURU ?</a:t>
            </a:r>
            <a:endParaRPr kumimoji="1" lang="tr-TR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683568" y="2852936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KOBİ Bilgi Dokümanı</a:t>
            </a:r>
          </a:p>
          <a:p>
            <a:r>
              <a:rPr lang="tr-TR" dirty="0" smtClean="0"/>
              <a:t>KOBİ Beyannamesi</a:t>
            </a:r>
          </a:p>
          <a:p>
            <a:r>
              <a:rPr lang="tr-TR" dirty="0" smtClean="0"/>
              <a:t>İmza Sirküleri</a:t>
            </a:r>
          </a:p>
          <a:p>
            <a:r>
              <a:rPr lang="tr-TR" dirty="0" smtClean="0"/>
              <a:t>Ticaret Sicil Gazetesi</a:t>
            </a:r>
          </a:p>
          <a:p>
            <a:r>
              <a:rPr lang="tr-TR" dirty="0" smtClean="0"/>
              <a:t>Faaliyet Belgesi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6521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KOSGEB DESTEK ARAÇLARI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/>
              <a:t>Kredi Faiz Desteği</a:t>
            </a:r>
          </a:p>
          <a:p>
            <a:r>
              <a:rPr lang="tr-TR" sz="2400" dirty="0" smtClean="0"/>
              <a:t>Genel Destek Programı</a:t>
            </a:r>
          </a:p>
          <a:p>
            <a:r>
              <a:rPr lang="tr-TR" sz="2400" dirty="0" smtClean="0"/>
              <a:t>KOBİ Proje Destek Programı</a:t>
            </a:r>
          </a:p>
          <a:p>
            <a:r>
              <a:rPr lang="tr-TR" sz="2400" dirty="0" smtClean="0"/>
              <a:t>AR-GE ve İnovasyon Destek Programı</a:t>
            </a:r>
          </a:p>
          <a:p>
            <a:r>
              <a:rPr lang="tr-TR" sz="2400" dirty="0" smtClean="0">
                <a:solidFill>
                  <a:srgbClr val="FFFF00"/>
                </a:solidFill>
              </a:rPr>
              <a:t>Endüstriyel Uygulama Destek Programı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Girişimcilik Destek Programı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Tematik Proje Destek Programı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İşbirliği – Güç birliği Destek Programı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Gelişen İşletmeler Piyasası KOBİ Destek Programı </a:t>
            </a:r>
          </a:p>
          <a:p>
            <a:endParaRPr lang="tr-TR" sz="2400" dirty="0"/>
          </a:p>
        </p:txBody>
      </p:sp>
      <p:pic>
        <p:nvPicPr>
          <p:cNvPr id="269314" name="Picture 2" descr="http://www.silvergumus.com/images/menu/yen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357826"/>
            <a:ext cx="419100" cy="390526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 bwMode="auto">
          <a:xfrm>
            <a:off x="642910" y="1785926"/>
            <a:ext cx="7500990" cy="428628"/>
          </a:xfrm>
          <a:prstGeom prst="rect">
            <a:avLst/>
          </a:prstGeom>
          <a:solidFill>
            <a:schemeClr val="tx2">
              <a:lumMod val="25000"/>
              <a:alpha val="5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6 Dikdörtgen"/>
          <p:cNvSpPr/>
          <p:nvPr/>
        </p:nvSpPr>
        <p:spPr bwMode="auto">
          <a:xfrm>
            <a:off x="642910" y="4000504"/>
            <a:ext cx="7500990" cy="1785950"/>
          </a:xfrm>
          <a:prstGeom prst="rect">
            <a:avLst/>
          </a:prstGeom>
          <a:solidFill>
            <a:srgbClr val="FFFF00">
              <a:alpha val="22000"/>
            </a:srgb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7 Dikdörtgen"/>
          <p:cNvSpPr/>
          <p:nvPr/>
        </p:nvSpPr>
        <p:spPr bwMode="auto">
          <a:xfrm>
            <a:off x="642910" y="3571876"/>
            <a:ext cx="7500990" cy="428628"/>
          </a:xfrm>
          <a:prstGeom prst="rect">
            <a:avLst/>
          </a:prstGeom>
          <a:solidFill>
            <a:srgbClr val="FF0000">
              <a:alpha val="22000"/>
            </a:srgb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8 Dikdörtgen"/>
          <p:cNvSpPr/>
          <p:nvPr/>
        </p:nvSpPr>
        <p:spPr bwMode="auto">
          <a:xfrm>
            <a:off x="642910" y="2214554"/>
            <a:ext cx="7500990" cy="1357322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6931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Genel Destek Programı</a:t>
            </a:r>
            <a:endParaRPr lang="tr-TR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571472" y="1714488"/>
          <a:ext cx="8286807" cy="4980645"/>
        </p:xfrm>
        <a:graphic>
          <a:graphicData uri="http://schemas.openxmlformats.org/drawingml/2006/table">
            <a:tbl>
              <a:tblPr/>
              <a:tblGrid>
                <a:gridCol w="4429156"/>
                <a:gridCol w="2143140"/>
                <a:gridCol w="1714511"/>
              </a:tblGrid>
              <a:tr h="812608">
                <a:tc>
                  <a:txBody>
                    <a:bodyPr/>
                    <a:lstStyle/>
                    <a:p>
                      <a:pPr algn="l"/>
                      <a:r>
                        <a:rPr lang="tr-TR" sz="1800" b="1" dirty="0" smtClean="0">
                          <a:latin typeface="+mn-lt"/>
                          <a:cs typeface="Arial" pitchFamily="34" charset="0"/>
                        </a:rPr>
                        <a:t>GENEL </a:t>
                      </a:r>
                      <a:r>
                        <a:rPr lang="tr-TR" sz="1800" b="1" dirty="0">
                          <a:latin typeface="+mn-lt"/>
                          <a:cs typeface="Arial" pitchFamily="34" charset="0"/>
                        </a:rPr>
                        <a:t>DESTEK PROGRAMI DESTEKLERİ</a:t>
                      </a:r>
                      <a:endParaRPr lang="tr-TR" sz="18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>
                          <a:latin typeface="+mn-lt"/>
                          <a:cs typeface="Arial" pitchFamily="34" charset="0"/>
                        </a:rPr>
                        <a:t>DESTEK ÜST LİMİTİ  (TL)</a:t>
                      </a:r>
                      <a:endParaRPr lang="tr-TR" sz="18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>
                          <a:latin typeface="+mn-lt"/>
                          <a:cs typeface="Arial" pitchFamily="34" charset="0"/>
                        </a:rPr>
                        <a:t>DESTEK ORANI </a:t>
                      </a:r>
                      <a:r>
                        <a:rPr lang="tr-TR" sz="1800" b="1" dirty="0" smtClean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tr-TR" sz="1800" b="1" dirty="0">
                          <a:latin typeface="+mn-lt"/>
                          <a:cs typeface="Arial" pitchFamily="34" charset="0"/>
                        </a:rPr>
                        <a:t>(%)</a:t>
                      </a:r>
                      <a:endParaRPr lang="tr-TR" sz="18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174">
                <a:tc>
                  <a:txBody>
                    <a:bodyPr/>
                    <a:lstStyle/>
                    <a:p>
                      <a:r>
                        <a:rPr lang="tr-TR" sz="1800" b="0" dirty="0">
                          <a:latin typeface="+mn-lt"/>
                          <a:cs typeface="Arial" pitchFamily="34" charset="0"/>
                        </a:rPr>
                        <a:t>Yurt İçi Fuar 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>
                          <a:latin typeface="+mn-lt"/>
                          <a:cs typeface="Arial" pitchFamily="34" charset="0"/>
                        </a:rPr>
                        <a:t>30.000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3"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+mn-lt"/>
                          <a:cs typeface="Arial" pitchFamily="34" charset="0"/>
                        </a:rPr>
                        <a:t>50</a:t>
                      </a:r>
                      <a:endParaRPr lang="tr-TR" sz="18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174">
                <a:tc>
                  <a:txBody>
                    <a:bodyPr/>
                    <a:lstStyle/>
                    <a:p>
                      <a:r>
                        <a:rPr lang="tr-TR" sz="1800" b="0" dirty="0">
                          <a:latin typeface="+mn-lt"/>
                          <a:cs typeface="Arial" pitchFamily="34" charset="0"/>
                        </a:rPr>
                        <a:t>Yurt Dışı İş Gezisi 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>
                          <a:latin typeface="+mn-lt"/>
                          <a:cs typeface="Arial" pitchFamily="34" charset="0"/>
                        </a:rPr>
                        <a:t>10.000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7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174">
                <a:tc>
                  <a:txBody>
                    <a:bodyPr/>
                    <a:lstStyle/>
                    <a:p>
                      <a:r>
                        <a:rPr lang="tr-TR" sz="1800" b="0" dirty="0">
                          <a:latin typeface="+mn-lt"/>
                          <a:cs typeface="Arial" pitchFamily="34" charset="0"/>
                        </a:rPr>
                        <a:t>Tanıtım 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>
                          <a:latin typeface="+mn-lt"/>
                          <a:cs typeface="Arial" pitchFamily="34" charset="0"/>
                        </a:rPr>
                        <a:t>15.000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7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174">
                <a:tc>
                  <a:txBody>
                    <a:bodyPr/>
                    <a:lstStyle/>
                    <a:p>
                      <a:r>
                        <a:rPr lang="tr-TR" sz="1800" b="0" dirty="0">
                          <a:latin typeface="+mn-lt"/>
                          <a:cs typeface="Arial" pitchFamily="34" charset="0"/>
                        </a:rPr>
                        <a:t>Eşleştirme 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>
                          <a:latin typeface="+mn-lt"/>
                          <a:cs typeface="Arial" pitchFamily="34" charset="0"/>
                        </a:rPr>
                        <a:t>15.000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7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347">
                <a:tc>
                  <a:txBody>
                    <a:bodyPr/>
                    <a:lstStyle/>
                    <a:p>
                      <a:r>
                        <a:rPr lang="tr-TR" sz="1800" b="0" dirty="0">
                          <a:latin typeface="+mn-lt"/>
                          <a:cs typeface="Arial" pitchFamily="34" charset="0"/>
                        </a:rPr>
                        <a:t>Nitelikli Eleman İstihdam 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>
                          <a:latin typeface="+mn-lt"/>
                          <a:cs typeface="Arial" pitchFamily="34" charset="0"/>
                        </a:rPr>
                        <a:t>20.000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7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174">
                <a:tc>
                  <a:txBody>
                    <a:bodyPr/>
                    <a:lstStyle/>
                    <a:p>
                      <a:r>
                        <a:rPr lang="tr-TR" sz="1800" b="0" dirty="0">
                          <a:latin typeface="+mn-lt"/>
                          <a:cs typeface="Arial" pitchFamily="34" charset="0"/>
                        </a:rPr>
                        <a:t>Danışmanlık 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>
                          <a:latin typeface="+mn-lt"/>
                          <a:cs typeface="Arial" pitchFamily="34" charset="0"/>
                        </a:rPr>
                        <a:t>15.000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7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174">
                <a:tc>
                  <a:txBody>
                    <a:bodyPr/>
                    <a:lstStyle/>
                    <a:p>
                      <a:r>
                        <a:rPr lang="tr-TR" sz="1800" b="0" dirty="0">
                          <a:latin typeface="+mn-lt"/>
                          <a:cs typeface="Arial" pitchFamily="34" charset="0"/>
                        </a:rPr>
                        <a:t>Eğitim Desteği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>
                          <a:latin typeface="+mn-lt"/>
                          <a:cs typeface="Arial" pitchFamily="34" charset="0"/>
                        </a:rPr>
                        <a:t>10.000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7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261">
                <a:tc>
                  <a:txBody>
                    <a:bodyPr/>
                    <a:lstStyle/>
                    <a:p>
                      <a:r>
                        <a:rPr lang="tr-TR" sz="1800" b="0" dirty="0">
                          <a:latin typeface="+mn-lt"/>
                          <a:cs typeface="Arial" pitchFamily="34" charset="0"/>
                        </a:rPr>
                        <a:t>Enerji Verimliliği 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>
                          <a:latin typeface="+mn-lt"/>
                          <a:cs typeface="Arial" pitchFamily="34" charset="0"/>
                        </a:rPr>
                        <a:t>30.000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7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174">
                <a:tc>
                  <a:txBody>
                    <a:bodyPr/>
                    <a:lstStyle/>
                    <a:p>
                      <a:r>
                        <a:rPr lang="tr-TR" sz="1800" b="0" dirty="0">
                          <a:latin typeface="+mn-lt"/>
                          <a:cs typeface="Arial" pitchFamily="34" charset="0"/>
                        </a:rPr>
                        <a:t>Tasarım 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>
                          <a:latin typeface="+mn-lt"/>
                          <a:cs typeface="Arial" pitchFamily="34" charset="0"/>
                        </a:rPr>
                        <a:t>15.000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7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261">
                <a:tc>
                  <a:txBody>
                    <a:bodyPr/>
                    <a:lstStyle/>
                    <a:p>
                      <a:r>
                        <a:rPr lang="tr-TR" sz="1800" b="0" dirty="0">
                          <a:latin typeface="+mn-lt"/>
                          <a:cs typeface="Arial" pitchFamily="34" charset="0"/>
                        </a:rPr>
                        <a:t>Sınai Mülkiyet Hakları 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>
                          <a:latin typeface="+mn-lt"/>
                          <a:cs typeface="Arial" pitchFamily="34" charset="0"/>
                        </a:rPr>
                        <a:t>20.000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7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174">
                <a:tc>
                  <a:txBody>
                    <a:bodyPr/>
                    <a:lstStyle/>
                    <a:p>
                      <a:r>
                        <a:rPr lang="tr-TR" sz="1800" b="0" dirty="0">
                          <a:latin typeface="+mn-lt"/>
                          <a:cs typeface="Arial" pitchFamily="34" charset="0"/>
                        </a:rPr>
                        <a:t>Belgelendirme 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>
                          <a:latin typeface="+mn-lt"/>
                          <a:cs typeface="Arial" pitchFamily="34" charset="0"/>
                        </a:rPr>
                        <a:t>10.000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7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347">
                <a:tc>
                  <a:txBody>
                    <a:bodyPr/>
                    <a:lstStyle/>
                    <a:p>
                      <a:r>
                        <a:rPr lang="es-ES" sz="1800" b="0" dirty="0">
                          <a:latin typeface="+mn-lt"/>
                          <a:cs typeface="Arial" pitchFamily="34" charset="0"/>
                        </a:rPr>
                        <a:t>Test, Analiz ve Kalibrasyon 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>
                          <a:latin typeface="+mn-lt"/>
                          <a:cs typeface="Arial" pitchFamily="34" charset="0"/>
                        </a:rPr>
                        <a:t>20.000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7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261">
                <a:tc>
                  <a:txBody>
                    <a:bodyPr/>
                    <a:lstStyle/>
                    <a:p>
                      <a:r>
                        <a:rPr lang="tr-TR" sz="18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Bağımsız Denetim 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10.000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7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8672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5 Dikdörtgen"/>
          <p:cNvSpPr/>
          <p:nvPr/>
        </p:nvSpPr>
        <p:spPr bwMode="auto">
          <a:xfrm>
            <a:off x="500034" y="2500306"/>
            <a:ext cx="8429684" cy="4214842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KOBİ Proje Destek Programı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678629" y="1785926"/>
            <a:ext cx="778674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DESTEKLENECEK PROJE KONULARI</a:t>
            </a:r>
            <a:endParaRPr lang="tr-TR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tr-T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Ü</a:t>
            </a:r>
            <a:r>
              <a:rPr lang="tr-T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retim</a:t>
            </a:r>
            <a:r>
              <a:rPr lang="tr-T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, yönetim-organizasyon, pazarlama, dış ticaret, insan kaynakları, mali işler ve finans, bilgi yönetimi ve bunlarla ilişkili alanlarda </a:t>
            </a:r>
            <a:r>
              <a:rPr lang="tr-T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sunulacak projeler.</a:t>
            </a:r>
            <a:endParaRPr lang="tr-TR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r-TR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r-TR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r-TR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DESTEKLENECEK PROJE GİDERLERİ</a:t>
            </a:r>
            <a:endParaRPr lang="tr-TR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tr-T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Arsa</a:t>
            </a:r>
            <a:r>
              <a:rPr lang="tr-T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, bina, inşaat, tadilat, tefrişat ve benzeri, taşıt aracı, vergi, resim ve harçlar, sosyal güvenlik primleri, haberleşme giderleri</a:t>
            </a:r>
            <a:r>
              <a:rPr lang="tr-T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tr-T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enerji ve su giderleri, kira giderleri, finansman </a:t>
            </a:r>
            <a:r>
              <a:rPr lang="tr-T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giderleri desteklenmez. Makine-teçhizat</a:t>
            </a:r>
            <a:r>
              <a:rPr lang="tr-T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, hammadde ve malzemeye ilişkin KOSGEB </a:t>
            </a:r>
            <a:r>
              <a:rPr lang="tr-T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desteği toplam </a:t>
            </a:r>
            <a:r>
              <a:rPr lang="tr-T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KOSGEB destek tutarının % </a:t>
            </a:r>
            <a:r>
              <a:rPr lang="tr-T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10’unu </a:t>
            </a:r>
            <a:r>
              <a:rPr lang="tr-T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aşamaz. Proje kapsamında alınacak yazılım için sağlanacak KOSGEB </a:t>
            </a:r>
            <a:r>
              <a:rPr lang="tr-T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desteği bu sınırlamadan hariçtir.</a:t>
            </a:r>
            <a:endParaRPr lang="tr-TR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642910" y="4452002"/>
            <a:ext cx="58579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PROGRAM VE PROJE </a:t>
            </a:r>
            <a:r>
              <a:rPr lang="tr-TR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LİMİTLERİ</a:t>
            </a:r>
          </a:p>
          <a:p>
            <a:endParaRPr lang="tr-TR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r-TR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Program Süresi                    </a:t>
            </a:r>
            <a:r>
              <a:rPr lang="tr-T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yıl</a:t>
            </a:r>
          </a:p>
          <a:p>
            <a:r>
              <a:rPr lang="tr-TR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Proje Süresi                          </a:t>
            </a:r>
            <a:r>
              <a:rPr lang="tr-T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6-24 ay(+12ay)</a:t>
            </a:r>
          </a:p>
          <a:p>
            <a:r>
              <a:rPr lang="tr-TR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Destek Üst Limiti                 </a:t>
            </a:r>
            <a:r>
              <a:rPr lang="tr-T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150.000 TL</a:t>
            </a:r>
          </a:p>
          <a:p>
            <a:r>
              <a:rPr lang="tr-TR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Destek Oranı                        </a:t>
            </a:r>
            <a:r>
              <a:rPr lang="tr-T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%50</a:t>
            </a:r>
            <a:endParaRPr lang="tr-TR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90818" name="Picture 2" descr="http://www.gokhanturgut.com.tr/wp-content/uploads/2010/07/soru-isareti-240x3004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286256"/>
            <a:ext cx="1857388" cy="232173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sz="3200" dirty="0" smtClean="0"/>
              <a:t>AR-GE ve İnovasyon Destek Programı</a:t>
            </a:r>
            <a:endParaRPr lang="tr-TR" sz="3200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214282" y="1928802"/>
          <a:ext cx="8715436" cy="3821239"/>
        </p:xfrm>
        <a:graphic>
          <a:graphicData uri="http://schemas.openxmlformats.org/drawingml/2006/table">
            <a:tbl>
              <a:tblPr/>
              <a:tblGrid>
                <a:gridCol w="2000264"/>
                <a:gridCol w="4143404"/>
                <a:gridCol w="1269336"/>
                <a:gridCol w="1302432"/>
              </a:tblGrid>
              <a:tr h="439351">
                <a:tc gridSpan="2">
                  <a:txBody>
                    <a:bodyPr/>
                    <a:lstStyle/>
                    <a:p>
                      <a:r>
                        <a:rPr lang="tr-TR" sz="1100" b="1" dirty="0" smtClean="0"/>
                        <a:t>AR-GE</a:t>
                      </a:r>
                      <a:r>
                        <a:rPr lang="tr-TR" sz="1100" b="1" baseline="0" dirty="0" smtClean="0"/>
                        <a:t> ve </a:t>
                      </a:r>
                      <a:r>
                        <a:rPr lang="tr-TR" sz="1100" b="1" dirty="0" smtClean="0"/>
                        <a:t> </a:t>
                      </a:r>
                      <a:r>
                        <a:rPr lang="tr-TR" sz="1100" b="1" dirty="0"/>
                        <a:t>İNOVASYON </a:t>
                      </a:r>
                      <a:r>
                        <a:rPr lang="tr-TR" sz="1100" b="1" dirty="0" smtClean="0"/>
                        <a:t> </a:t>
                      </a:r>
                      <a:r>
                        <a:rPr lang="tr-TR" sz="1100" b="1" dirty="0"/>
                        <a:t>DESTEK </a:t>
                      </a:r>
                      <a:r>
                        <a:rPr lang="tr-TR" sz="1100" b="1" dirty="0" smtClean="0"/>
                        <a:t>PROGRAMI (12-24 ay)</a:t>
                      </a:r>
                      <a:endParaRPr lang="tr-TR" sz="1100" b="1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/>
                        <a:t>Destek Üst Limiti(TL)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/>
                        <a:t>DESTEK ORANI (%)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76">
                <a:tc gridSpan="2">
                  <a:txBody>
                    <a:bodyPr/>
                    <a:lstStyle/>
                    <a:p>
                      <a:r>
                        <a:rPr lang="tr-TR" sz="1100" b="1" dirty="0"/>
                        <a:t>İşlik 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tr-TR" sz="1100" b="1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09838">
                <a:tc gridSpan="2">
                  <a:txBody>
                    <a:bodyPr/>
                    <a:lstStyle/>
                    <a:p>
                      <a:r>
                        <a:rPr lang="tr-TR" sz="1100" b="1" dirty="0"/>
                        <a:t>Kira 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/>
                        <a:t>12.000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/>
                        <a:t>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29514">
                <a:tc gridSpan="2">
                  <a:txBody>
                    <a:bodyPr/>
                    <a:lstStyle/>
                    <a:p>
                      <a:r>
                        <a:rPr lang="tr-TR" sz="1100" b="1" dirty="0"/>
                        <a:t>Makine-Teçhizat, Donanım, Hammadde, Yazılım ve Hizmet Alımı Giderleri 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/>
                        <a:t>100.000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/>
                        <a:t>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815">
                <a:tc gridSpan="2">
                  <a:txBody>
                    <a:bodyPr/>
                    <a:lstStyle/>
                    <a:p>
                      <a:r>
                        <a:rPr lang="tr-TR" sz="1100" b="1" dirty="0"/>
                        <a:t>Makine-Teçhizat, Donanım, Hammadde, Yazılım ve Hizmet Alımı Giderleri Desteği (</a:t>
                      </a:r>
                      <a:r>
                        <a:rPr lang="tr-TR" sz="1100" b="1" dirty="0">
                          <a:solidFill>
                            <a:srgbClr val="FF0000"/>
                          </a:solidFill>
                        </a:rPr>
                        <a:t>Geri Ödemeli</a:t>
                      </a:r>
                      <a:r>
                        <a:rPr lang="tr-TR" sz="1100" b="1" dirty="0"/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/>
                        <a:t>200.000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/>
                        <a:t>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838">
                <a:tc gridSpan="2">
                  <a:txBody>
                    <a:bodyPr/>
                    <a:lstStyle/>
                    <a:p>
                      <a:r>
                        <a:rPr lang="tr-TR" sz="1100" b="1" dirty="0"/>
                        <a:t>Personel Gideri 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/>
                        <a:t>100.000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/>
                        <a:t>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838">
                <a:tc gridSpan="2">
                  <a:txBody>
                    <a:bodyPr/>
                    <a:lstStyle/>
                    <a:p>
                      <a:r>
                        <a:rPr lang="tr-TR" sz="1100" b="1" dirty="0"/>
                        <a:t>Başlangıç Sermayesi 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/>
                        <a:t>20.000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/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514">
                <a:tc rowSpan="6">
                  <a:txBody>
                    <a:bodyPr/>
                    <a:lstStyle/>
                    <a:p>
                      <a:r>
                        <a:rPr lang="tr-TR" sz="1100" b="1" dirty="0"/>
                        <a:t>Proje Geliştirme  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b="1" dirty="0"/>
                        <a:t>Proje Danışmanlık 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/>
                        <a:t>25.000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tr-TR" sz="1100" b="1"/>
                        <a:t>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83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b="1" dirty="0"/>
                        <a:t>Eğitim 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/>
                        <a:t>5.000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2951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b="1" dirty="0"/>
                        <a:t>Sınai ve Fikri Mülkiyet Hakları 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/>
                        <a:t>25.000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2951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b="1" dirty="0"/>
                        <a:t>Proje Tanıtım 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/>
                        <a:t>5.000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0880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b="1" dirty="0"/>
                        <a:t>Yurtdışı Kongre/Konferans/Fuar Ziyareti/Teknolojik İşbirliği Ziyareti 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/>
                        <a:t>15.000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2951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b="1" dirty="0"/>
                        <a:t>Test, Analiz, Belgelendirme 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/>
                        <a:t>25.000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Dikdörtgen"/>
          <p:cNvSpPr/>
          <p:nvPr/>
        </p:nvSpPr>
        <p:spPr bwMode="auto">
          <a:xfrm>
            <a:off x="142844" y="2357430"/>
            <a:ext cx="8786874" cy="3357586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sz="3200" dirty="0" smtClean="0"/>
              <a:t>Endüstriyel Uygulama Destek Programı</a:t>
            </a:r>
            <a:endParaRPr lang="tr-TR" sz="3200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1267992" y="2214554"/>
          <a:ext cx="6608015" cy="2990888"/>
        </p:xfrm>
        <a:graphic>
          <a:graphicData uri="http://schemas.openxmlformats.org/drawingml/2006/table">
            <a:tbl>
              <a:tblPr/>
              <a:tblGrid>
                <a:gridCol w="3679057"/>
                <a:gridCol w="1285884"/>
                <a:gridCol w="1643074"/>
              </a:tblGrid>
              <a:tr h="529265">
                <a:tc>
                  <a:txBody>
                    <a:bodyPr/>
                    <a:lstStyle/>
                    <a:p>
                      <a:r>
                        <a:rPr lang="tr-TR" sz="1050" b="1" dirty="0"/>
                        <a:t>Endüstriyel Uygulama </a:t>
                      </a:r>
                      <a:r>
                        <a:rPr lang="tr-TR" sz="1050" b="1" dirty="0" smtClean="0"/>
                        <a:t>Programı (18 ay)</a:t>
                      </a:r>
                      <a:endParaRPr lang="tr-TR" sz="105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b="1" dirty="0"/>
                        <a:t>ÜST LİMİT </a:t>
                      </a:r>
                      <a:endParaRPr lang="tr-TR" sz="1300" b="1" dirty="0" smtClean="0"/>
                    </a:p>
                    <a:p>
                      <a:pPr algn="ctr"/>
                      <a:r>
                        <a:rPr lang="tr-TR" sz="1300" b="1" dirty="0" smtClean="0"/>
                        <a:t>(</a:t>
                      </a:r>
                      <a:r>
                        <a:rPr lang="tr-TR" sz="1300" b="1" dirty="0"/>
                        <a:t>TL)</a:t>
                      </a:r>
                      <a:endParaRPr lang="tr-TR" sz="13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b="1" dirty="0"/>
                        <a:t>DESTEK ORANI </a:t>
                      </a:r>
                      <a:endParaRPr lang="tr-TR" sz="1300" b="1" dirty="0" smtClean="0"/>
                    </a:p>
                    <a:p>
                      <a:pPr algn="ctr"/>
                      <a:r>
                        <a:rPr lang="tr-TR" sz="1300" b="1" dirty="0" smtClean="0"/>
                        <a:t>(%)</a:t>
                      </a:r>
                      <a:endParaRPr lang="tr-TR" sz="13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828">
                <a:tc>
                  <a:txBody>
                    <a:bodyPr/>
                    <a:lstStyle/>
                    <a:p>
                      <a:r>
                        <a:rPr lang="tr-TR" sz="1050" b="1" dirty="0"/>
                        <a:t>Kira Desteği</a:t>
                      </a:r>
                      <a:endParaRPr lang="tr-TR" sz="105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/>
                        <a:t>18.000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/>
                        <a:t>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949">
                <a:tc>
                  <a:txBody>
                    <a:bodyPr/>
                    <a:lstStyle/>
                    <a:p>
                      <a:r>
                        <a:rPr lang="tr-TR" sz="1050" b="1"/>
                        <a:t>Personel Gideri Desteği</a:t>
                      </a:r>
                      <a:endParaRPr lang="tr-TR" sz="105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/>
                        <a:t>100.000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/>
                        <a:t>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8660">
                <a:tc>
                  <a:txBody>
                    <a:bodyPr/>
                    <a:lstStyle/>
                    <a:p>
                      <a:r>
                        <a:rPr lang="tr-TR" sz="1050" b="1"/>
                        <a:t>Makine-Teçhizat, Donanım, Sarf Malzemesi, Yazılım ve Tasarım Gid. Desteği</a:t>
                      </a:r>
                      <a:endParaRPr lang="tr-TR" sz="105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/>
                        <a:t>150.000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/>
                        <a:t>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9186">
                <a:tc>
                  <a:txBody>
                    <a:bodyPr/>
                    <a:lstStyle/>
                    <a:p>
                      <a:r>
                        <a:rPr lang="tr-TR" sz="1050" b="1" dirty="0"/>
                        <a:t>Makine-Teçhizat, Donanım, Sarf Malzemesi, Yazılım ve Tasarım Giderleri Desteği (Geri Ödemeli)</a:t>
                      </a:r>
                      <a:endParaRPr lang="tr-TR" sz="105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/>
                        <a:t>200.000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/>
                        <a:t>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Dikdörtgen"/>
          <p:cNvSpPr/>
          <p:nvPr/>
        </p:nvSpPr>
        <p:spPr bwMode="auto">
          <a:xfrm>
            <a:off x="1142976" y="2714620"/>
            <a:ext cx="6786610" cy="2357454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Girişimcilik Destek Programı</a:t>
            </a:r>
            <a:endParaRPr lang="tr-TR" dirty="0"/>
          </a:p>
        </p:txBody>
      </p:sp>
      <p:sp>
        <p:nvSpPr>
          <p:cNvPr id="28672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594083" y="1357298"/>
          <a:ext cx="7955833" cy="2666652"/>
        </p:xfrm>
        <a:graphic>
          <a:graphicData uri="http://schemas.openxmlformats.org/drawingml/2006/table">
            <a:tbl>
              <a:tblPr/>
              <a:tblGrid>
                <a:gridCol w="2877641"/>
                <a:gridCol w="1551515"/>
                <a:gridCol w="1292273"/>
                <a:gridCol w="2234404"/>
              </a:tblGrid>
              <a:tr h="967619">
                <a:tc>
                  <a:txBody>
                    <a:bodyPr/>
                    <a:lstStyle/>
                    <a:p>
                      <a:r>
                        <a:rPr lang="tr-TR" sz="1300" b="1" dirty="0" smtClean="0"/>
                        <a:t>YENİ GİRİŞİMCİ</a:t>
                      </a:r>
                      <a:r>
                        <a:rPr lang="tr-TR" sz="1300" b="1" baseline="0" dirty="0" smtClean="0"/>
                        <a:t> </a:t>
                      </a:r>
                      <a:r>
                        <a:rPr lang="tr-TR" sz="1300" b="1" dirty="0" smtClean="0"/>
                        <a:t>DESTEKLERİ</a:t>
                      </a:r>
                      <a:endParaRPr lang="tr-TR" sz="13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300" b="1" dirty="0"/>
                        <a:t> </a:t>
                      </a:r>
                      <a:endParaRPr lang="tr-TR" sz="13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b="1" dirty="0"/>
                        <a:t>ÜST LİMİT </a:t>
                      </a:r>
                      <a:endParaRPr lang="tr-TR" sz="1300" b="1" dirty="0" smtClean="0"/>
                    </a:p>
                    <a:p>
                      <a:pPr algn="ctr"/>
                      <a:r>
                        <a:rPr lang="tr-TR" sz="1300" b="1" dirty="0" smtClean="0"/>
                        <a:t>(</a:t>
                      </a:r>
                      <a:r>
                        <a:rPr lang="tr-TR" sz="1300" b="1" dirty="0"/>
                        <a:t>TL)</a:t>
                      </a:r>
                      <a:endParaRPr lang="tr-TR" sz="13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b="1" dirty="0"/>
                        <a:t>DESTEK ORANI </a:t>
                      </a:r>
                      <a:endParaRPr lang="tr-TR" sz="1300" b="1" dirty="0" smtClean="0"/>
                    </a:p>
                    <a:p>
                      <a:pPr algn="ctr"/>
                      <a:r>
                        <a:rPr lang="tr-TR" sz="1300" b="1" dirty="0" smtClean="0"/>
                        <a:t>(%)</a:t>
                      </a:r>
                      <a:endParaRPr lang="tr-TR" sz="13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703">
                <a:tc>
                  <a:txBody>
                    <a:bodyPr/>
                    <a:lstStyle/>
                    <a:p>
                      <a:r>
                        <a:rPr lang="tr-TR" sz="1300" b="1"/>
                        <a:t>İşletme Kuruluş Desteği</a:t>
                      </a:r>
                      <a:endParaRPr lang="tr-TR" sz="13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300"/>
                        <a:t>Geri ödemesiz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/>
                        <a:t>5.000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1300" dirty="0"/>
                        <a:t> </a:t>
                      </a:r>
                    </a:p>
                    <a:p>
                      <a:pPr algn="ctr"/>
                      <a:r>
                        <a:rPr lang="tr-TR" sz="1300" dirty="0"/>
                        <a:t> </a:t>
                      </a:r>
                    </a:p>
                    <a:p>
                      <a:pPr algn="ctr"/>
                      <a:r>
                        <a:rPr lang="tr-TR" sz="1300" dirty="0"/>
                        <a:t>60</a:t>
                      </a:r>
                    </a:p>
                    <a:p>
                      <a:pPr algn="ctr"/>
                      <a:r>
                        <a:rPr lang="tr-TR" sz="1300" dirty="0"/>
                        <a:t>(Kadın veya özürlü girişimci:70)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4950">
                <a:tc>
                  <a:txBody>
                    <a:bodyPr/>
                    <a:lstStyle/>
                    <a:p>
                      <a:r>
                        <a:rPr lang="tr-TR" sz="1300" b="1"/>
                        <a:t>Kuruluş Dönemi Makine, Teçhizat ve Ofis Donanım Desteği</a:t>
                      </a:r>
                      <a:endParaRPr lang="tr-TR" sz="13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300"/>
                        <a:t>Geri ödemesiz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/>
                        <a:t>10.000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tr-TR" sz="1300" b="1"/>
                        <a:t>İşletme Giderleri Desteği</a:t>
                      </a:r>
                      <a:endParaRPr lang="tr-TR" sz="13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300"/>
                        <a:t>Geri ödemesiz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/>
                        <a:t>12.000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tr-TR" sz="1300" b="1"/>
                        <a:t>Sabit Yatırım Desteği</a:t>
                      </a:r>
                      <a:endParaRPr lang="tr-TR" sz="13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300"/>
                        <a:t>Geri Ödemeli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dirty="0"/>
                        <a:t>70.000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774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7 Dikdörtgen"/>
          <p:cNvSpPr/>
          <p:nvPr/>
        </p:nvSpPr>
        <p:spPr bwMode="auto">
          <a:xfrm>
            <a:off x="500034" y="2214554"/>
            <a:ext cx="7786742" cy="1928826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571472" y="4286256"/>
          <a:ext cx="7858178" cy="2199686"/>
        </p:xfrm>
        <a:graphic>
          <a:graphicData uri="http://schemas.openxmlformats.org/drawingml/2006/table">
            <a:tbl>
              <a:tblPr/>
              <a:tblGrid>
                <a:gridCol w="2895119"/>
                <a:gridCol w="1527094"/>
                <a:gridCol w="1527094"/>
                <a:gridCol w="1908871"/>
              </a:tblGrid>
              <a:tr h="421251"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İŞGE</a:t>
                      </a:r>
                      <a:r>
                        <a:rPr lang="tr-TR" sz="1200" b="1" baseline="0" dirty="0" smtClean="0"/>
                        <a:t>M DESTEKLERİ</a:t>
                      </a:r>
                      <a:endParaRPr lang="tr-TR" sz="1200" dirty="0"/>
                    </a:p>
                  </a:txBody>
                  <a:tcPr marL="58899" marR="58899" marT="29449" marB="29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b="1"/>
                        <a:t> </a:t>
                      </a:r>
                      <a:endParaRPr lang="tr-TR" sz="1200"/>
                    </a:p>
                  </a:txBody>
                  <a:tcPr marL="58899" marR="58899" marT="29449" marB="29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/>
                        <a:t>ÜST LİMİT </a:t>
                      </a:r>
                      <a:endParaRPr lang="tr-TR" sz="1200" b="1" dirty="0" smtClean="0"/>
                    </a:p>
                    <a:p>
                      <a:pPr algn="ctr"/>
                      <a:r>
                        <a:rPr lang="tr-TR" sz="1200" b="1" dirty="0" smtClean="0"/>
                        <a:t>(</a:t>
                      </a:r>
                      <a:r>
                        <a:rPr lang="tr-TR" sz="1200" b="1" dirty="0"/>
                        <a:t>TL)</a:t>
                      </a:r>
                      <a:endParaRPr lang="tr-TR" sz="1200" dirty="0"/>
                    </a:p>
                  </a:txBody>
                  <a:tcPr marL="58899" marR="58899" marT="29449" marB="294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/>
                        <a:t>DESTEK ORANI  </a:t>
                      </a:r>
                      <a:endParaRPr lang="tr-TR" sz="1200" b="1" dirty="0" smtClean="0"/>
                    </a:p>
                    <a:p>
                      <a:pPr algn="ctr"/>
                      <a:r>
                        <a:rPr lang="tr-TR" sz="1200" b="1" dirty="0" smtClean="0"/>
                        <a:t>(%)</a:t>
                      </a:r>
                      <a:endParaRPr lang="tr-TR" sz="1200" dirty="0"/>
                    </a:p>
                  </a:txBody>
                  <a:tcPr marL="58899" marR="58899" marT="29449" marB="294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5841">
                <a:tc>
                  <a:txBody>
                    <a:bodyPr/>
                    <a:lstStyle/>
                    <a:p>
                      <a:r>
                        <a:rPr lang="tr-TR" sz="1200" b="1" dirty="0"/>
                        <a:t>İŞGEM Kuruluş Desteği (18 ay)</a:t>
                      </a:r>
                      <a:endParaRPr lang="tr-TR" sz="1200" dirty="0"/>
                    </a:p>
                    <a:p>
                      <a:pPr fontAlgn="base">
                        <a:buFont typeface="Arial"/>
                        <a:buChar char="•"/>
                      </a:pPr>
                      <a:r>
                        <a:rPr lang="tr-TR" sz="1200" dirty="0"/>
                        <a:t>Bina tadilatı</a:t>
                      </a:r>
                    </a:p>
                    <a:p>
                      <a:pPr fontAlgn="base">
                        <a:buFont typeface="Arial"/>
                        <a:buChar char="•"/>
                      </a:pPr>
                      <a:r>
                        <a:rPr lang="tr-TR" sz="1200" dirty="0"/>
                        <a:t>Mobilya Donanım</a:t>
                      </a:r>
                    </a:p>
                    <a:p>
                      <a:pPr fontAlgn="base">
                        <a:buFont typeface="Arial"/>
                        <a:buChar char="•"/>
                      </a:pPr>
                      <a:r>
                        <a:rPr lang="tr-TR" sz="1200" dirty="0"/>
                        <a:t>İŞGEM Yönetim</a:t>
                      </a:r>
                    </a:p>
                  </a:txBody>
                  <a:tcPr marL="58899" marR="58899" marT="29449" marB="294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/>
                        <a:t>Geri ödemesiz</a:t>
                      </a:r>
                      <a:endParaRPr lang="tr-TR" sz="1200" dirty="0"/>
                    </a:p>
                  </a:txBody>
                  <a:tcPr marL="58899" marR="58899" marT="29449" marB="294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/>
                        <a:t>750.000</a:t>
                      </a:r>
                      <a:endParaRPr lang="tr-TR" sz="1200"/>
                    </a:p>
                    <a:p>
                      <a:pPr algn="ctr"/>
                      <a:r>
                        <a:rPr lang="tr-TR" sz="1200"/>
                        <a:t>600.000</a:t>
                      </a:r>
                    </a:p>
                    <a:p>
                      <a:pPr algn="ctr"/>
                      <a:r>
                        <a:rPr lang="tr-TR" sz="1200"/>
                        <a:t>125.000</a:t>
                      </a:r>
                    </a:p>
                    <a:p>
                      <a:pPr algn="ctr"/>
                      <a:r>
                        <a:rPr lang="tr-TR" sz="1200"/>
                        <a:t>25.000</a:t>
                      </a:r>
                    </a:p>
                  </a:txBody>
                  <a:tcPr marL="58899" marR="58899" marT="29449" marB="294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/>
                        <a:t>60</a:t>
                      </a:r>
                    </a:p>
                  </a:txBody>
                  <a:tcPr marL="58899" marR="58899" marT="29449" marB="29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4610">
                <a:tc>
                  <a:txBody>
                    <a:bodyPr/>
                    <a:lstStyle/>
                    <a:p>
                      <a:r>
                        <a:rPr lang="tr-TR" sz="1200" b="1"/>
                        <a:t>İŞGEM İşletme Desteği (36 ay)</a:t>
                      </a:r>
                      <a:endParaRPr lang="tr-TR" sz="1200"/>
                    </a:p>
                    <a:p>
                      <a:pPr fontAlgn="base">
                        <a:buFont typeface="Arial"/>
                        <a:buChar char="•"/>
                      </a:pPr>
                      <a:r>
                        <a:rPr lang="tr-TR" sz="1200"/>
                        <a:t>Personel</a:t>
                      </a:r>
                    </a:p>
                    <a:p>
                      <a:pPr fontAlgn="base">
                        <a:buFont typeface="Arial"/>
                        <a:buChar char="•"/>
                      </a:pPr>
                      <a:r>
                        <a:rPr lang="tr-TR" sz="1200"/>
                        <a:t>Eğitim, Danışmanlık</a:t>
                      </a:r>
                    </a:p>
                    <a:p>
                      <a:pPr fontAlgn="base">
                        <a:buFont typeface="Arial"/>
                        <a:buChar char="•"/>
                      </a:pPr>
                      <a:r>
                        <a:rPr lang="tr-TR" sz="1200"/>
                        <a:t>Küçük tadilat</a:t>
                      </a:r>
                    </a:p>
                  </a:txBody>
                  <a:tcPr marL="58899" marR="58899" marT="29449" marB="294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/>
                        <a:t>Geri  ödemesiz</a:t>
                      </a:r>
                      <a:endParaRPr lang="tr-TR" sz="1200"/>
                    </a:p>
                  </a:txBody>
                  <a:tcPr marL="58899" marR="58899" marT="29449" marB="294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/>
                        <a:t>100.000</a:t>
                      </a:r>
                      <a:endParaRPr lang="tr-TR" sz="1200"/>
                    </a:p>
                    <a:p>
                      <a:pPr algn="ctr"/>
                      <a:r>
                        <a:rPr lang="tr-TR" sz="1200"/>
                        <a:t>30.000</a:t>
                      </a:r>
                    </a:p>
                    <a:p>
                      <a:pPr algn="ctr"/>
                      <a:r>
                        <a:rPr lang="tr-TR" sz="1200"/>
                        <a:t>50.000</a:t>
                      </a:r>
                    </a:p>
                    <a:p>
                      <a:pPr algn="ctr"/>
                      <a:r>
                        <a:rPr lang="tr-TR" sz="1200"/>
                        <a:t>20.000</a:t>
                      </a:r>
                    </a:p>
                  </a:txBody>
                  <a:tcPr marL="58899" marR="58899" marT="29449" marB="294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60</a:t>
                      </a:r>
                    </a:p>
                  </a:txBody>
                  <a:tcPr marL="58899" marR="58899" marT="29449" marB="294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14 Dikdörtgen"/>
          <p:cNvSpPr/>
          <p:nvPr/>
        </p:nvSpPr>
        <p:spPr bwMode="auto">
          <a:xfrm>
            <a:off x="500034" y="4714884"/>
            <a:ext cx="7786742" cy="1714512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TEMATİK DESTEK PROGRAMI</a:t>
            </a:r>
            <a:endParaRPr lang="tr-TR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1071539" y="2000240"/>
          <a:ext cx="7000924" cy="40640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868933"/>
                <a:gridCol w="3131991"/>
              </a:tblGrid>
              <a:tr h="812800">
                <a:tc>
                  <a:txBody>
                    <a:bodyPr/>
                    <a:lstStyle/>
                    <a:p>
                      <a:r>
                        <a:rPr lang="tr-TR" sz="1300" dirty="0"/>
                        <a:t/>
                      </a:r>
                      <a:br>
                        <a:rPr lang="tr-TR" sz="1300" dirty="0"/>
                      </a:br>
                      <a:r>
                        <a:rPr lang="tr-TR" sz="1300" dirty="0"/>
                        <a:t>Çağrı Esaslı Tematik Program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300" kern="1200" dirty="0" smtClean="0"/>
                        <a:t>Meslek Kuruluşu Proje Destek Programı</a:t>
                      </a:r>
                      <a:endParaRPr lang="tr-TR" sz="13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733" marR="67733" marT="33867" marB="33867"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tr-TR" sz="1300"/>
                        <a:t>Başvuru Yapabilecekler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dirty="0"/>
                        <a:t>Meslek Kuruluşları</a:t>
                      </a:r>
                    </a:p>
                  </a:txBody>
                  <a:tcPr marL="0" marR="0" marT="0" marB="0" anchor="ctr"/>
                </a:tc>
              </a:tr>
              <a:tr h="203200">
                <a:tc>
                  <a:txBody>
                    <a:bodyPr/>
                    <a:lstStyle/>
                    <a:p>
                      <a:r>
                        <a:rPr lang="tr-TR" sz="1300"/>
                        <a:t>Program Süresi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dirty="0"/>
                        <a:t>3 Yıl</a:t>
                      </a:r>
                    </a:p>
                  </a:txBody>
                  <a:tcPr marL="0" marR="0" marT="0" marB="0" anchor="ctr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tr-TR" sz="1300"/>
                        <a:t>Proje Süresi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dirty="0"/>
                        <a:t>24 Ay (+12 Ay)</a:t>
                      </a:r>
                    </a:p>
                  </a:txBody>
                  <a:tcPr marL="0" marR="0" marT="0" marB="0" anchor="ctr"/>
                </a:tc>
              </a:tr>
              <a:tr h="812800">
                <a:tc>
                  <a:txBody>
                    <a:bodyPr/>
                    <a:lstStyle/>
                    <a:p>
                      <a:r>
                        <a:rPr lang="tr-TR" sz="1300"/>
                        <a:t>Destek Oranı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dirty="0" smtClean="0"/>
                        <a:t> </a:t>
                      </a:r>
                      <a:r>
                        <a:rPr lang="tr-TR" sz="1300" dirty="0"/>
                        <a:t>%50</a:t>
                      </a:r>
                    </a:p>
                    <a:p>
                      <a:pPr algn="ctr"/>
                      <a:endParaRPr lang="tr-TR" sz="1300" dirty="0"/>
                    </a:p>
                  </a:txBody>
                  <a:tcPr marL="0" marR="0" marT="0" marB="0" anchor="ctr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tr-TR" sz="1300"/>
                        <a:t>Destek Ödemesi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dirty="0"/>
                        <a:t>Geri Ödemesiz</a:t>
                      </a:r>
                    </a:p>
                  </a:txBody>
                  <a:tcPr marL="0" marR="0" marT="0" marB="0" anchor="ctr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tr-TR" sz="1300"/>
                        <a:t>Destek Üst Limiti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dirty="0"/>
                        <a:t>150.000 TL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sz="3600" dirty="0" smtClean="0"/>
              <a:t>İşbirliği –Güç Birliği Destek Programı</a:t>
            </a:r>
            <a:endParaRPr lang="tr-TR" sz="3600" dirty="0"/>
          </a:p>
        </p:txBody>
      </p:sp>
      <p:sp>
        <p:nvSpPr>
          <p:cNvPr id="4" name="3 Dikdörtgen"/>
          <p:cNvSpPr/>
          <p:nvPr/>
        </p:nvSpPr>
        <p:spPr>
          <a:xfrm>
            <a:off x="571472" y="2071678"/>
            <a:ext cx="835824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DESTEKLENECEK PROJE KONULARI</a:t>
            </a:r>
            <a:endParaRPr lang="tr-T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r-T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Ortak tedarik,</a:t>
            </a:r>
          </a:p>
          <a:p>
            <a:r>
              <a:rPr lang="tr-T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Ortak tasarım,</a:t>
            </a:r>
          </a:p>
          <a:p>
            <a:r>
              <a:rPr lang="tr-T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Ortak pazarlama,</a:t>
            </a:r>
          </a:p>
          <a:p>
            <a:r>
              <a:rPr lang="tr-T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Ortak laboratuar,</a:t>
            </a:r>
          </a:p>
          <a:p>
            <a:r>
              <a:rPr lang="tr-T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Ortak imalat ve hizmet sunumu desteklenir. En az 5 işletme. </a:t>
            </a:r>
          </a:p>
          <a:p>
            <a:r>
              <a:rPr lang="tr-TR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r-TR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r-TR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PROGRAM VE PROJE LİMİTLERİ      </a:t>
            </a:r>
            <a:endParaRPr lang="tr-T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r-TR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Proje Süresi                    </a:t>
            </a:r>
            <a:r>
              <a:rPr lang="tr-T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6-24 ay (+ 12 ay)</a:t>
            </a:r>
            <a:endParaRPr lang="tr-T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r-TR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Destek Üst Limiti           </a:t>
            </a:r>
            <a:r>
              <a:rPr lang="tr-T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250.000 TL (Geri Ödemesiz),   500.000 TL (Geri Ödemeli)</a:t>
            </a:r>
            <a:endParaRPr lang="tr-TR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r-TR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Destek Oranı                  </a:t>
            </a:r>
            <a:r>
              <a:rPr lang="tr-T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%50</a:t>
            </a:r>
            <a:r>
              <a:rPr lang="tr-TR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   </a:t>
            </a:r>
            <a:endParaRPr lang="tr-TR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  KISACA KOSGEB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KOSGEB – Küçük ve Orta Ölçekli İşletmeleri Geliştirme ve Destekleme Dairesi Başkanlığı</a:t>
            </a:r>
          </a:p>
          <a:p>
            <a:pPr algn="just"/>
            <a:r>
              <a:rPr lang="tr-TR" dirty="0" smtClean="0"/>
              <a:t>Sanayi ve Ticaret Bakanlığı (Bilim, Sanayi ve Teknoloji Bakanlığı) ile ilgili bir Kamu Kuruluşudur. Bağımsız tüzel kişiliğe sahiptir.</a:t>
            </a:r>
          </a:p>
          <a:p>
            <a:pPr algn="just"/>
            <a:r>
              <a:rPr lang="tr-TR" dirty="0" smtClean="0"/>
              <a:t>1990 yılında kanunla (3624 S.K.) kurulmuştur.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sz="3600" dirty="0" smtClean="0"/>
              <a:t>Gelişen İşletmeler Piyasası KOBİ Destek Programı</a:t>
            </a:r>
            <a:endParaRPr lang="tr-TR" sz="3600" dirty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357159" y="2214554"/>
          <a:ext cx="8143931" cy="27432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5857915"/>
                <a:gridCol w="1357322"/>
                <a:gridCol w="928694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tr-TR" dirty="0"/>
                        <a:t>Destek </a:t>
                      </a:r>
                      <a:r>
                        <a:rPr lang="tr-TR" dirty="0" smtClean="0"/>
                        <a:t>Konuları</a:t>
                      </a:r>
                      <a:endParaRPr lang="tr-TR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/>
                        <a:t>Destek Ödemesi</a:t>
                      </a:r>
                    </a:p>
                    <a:p>
                      <a:pPr algn="ctr"/>
                      <a:r>
                        <a:rPr lang="tr-TR"/>
                        <a:t>Üst Limiti (TL)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Oranı (%)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r-TR"/>
                        <a:t>Piyasa danışmanı danışmanlık hizmet bedeli (azami 2 yıl)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/>
                        <a:t>60.000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/>
                        <a:t>75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r-TR" dirty="0"/>
                        <a:t>Bağımsız denetim hizmeti bedeli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/>
                        <a:t>20.000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/>
                        <a:t>75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7030A0"/>
                          </a:solidFill>
                        </a:rPr>
                        <a:t>SPK kurul kaydına alma ücreti</a:t>
                      </a: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r-TR" b="0">
                          <a:solidFill>
                            <a:srgbClr val="7030A0"/>
                          </a:solidFill>
                        </a:rPr>
                        <a:t> </a:t>
                      </a:r>
                    </a:p>
                    <a:p>
                      <a:pPr algn="ctr"/>
                      <a:r>
                        <a:rPr lang="tr-TR" b="0">
                          <a:solidFill>
                            <a:srgbClr val="7030A0"/>
                          </a:solidFill>
                        </a:rPr>
                        <a:t>10.000</a:t>
                      </a: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rgbClr val="7030A0"/>
                          </a:solidFill>
                        </a:rPr>
                        <a:t> </a:t>
                      </a:r>
                    </a:p>
                    <a:p>
                      <a:pPr algn="ctr"/>
                      <a:r>
                        <a:rPr lang="tr-TR" b="0" dirty="0">
                          <a:solidFill>
                            <a:srgbClr val="7030A0"/>
                          </a:solidFill>
                        </a:rPr>
                        <a:t>100</a:t>
                      </a: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7030A0"/>
                          </a:solidFill>
                        </a:rPr>
                        <a:t>İMKB Gelişen İşletmeler Piyasası Listesine kabul ücreti</a:t>
                      </a: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7030A0"/>
                          </a:solidFill>
                        </a:rPr>
                        <a:t>Merkezi Kayıt Kuruluşu masrafı</a:t>
                      </a: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r-TR"/>
                        <a:t>Aracı kuruluşa ödenecek aracılık komisyonu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/>
                        <a:t>10.000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/>
                        <a:t>75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1" name="Picture 3" descr="http://www.secinvestor.com/content/binary/NASDAQ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5143512"/>
            <a:ext cx="4714908" cy="1148952"/>
          </a:xfrm>
          <a:prstGeom prst="rect">
            <a:avLst/>
          </a:prstGeom>
          <a:noFill/>
        </p:spPr>
      </p:pic>
      <p:pic>
        <p:nvPicPr>
          <p:cNvPr id="7" name="Picture 2" descr="http://www.silvergumus.com/images/menu/yen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928670"/>
            <a:ext cx="611580" cy="56988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KOSGEB DESTEK ARAÇLARI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/>
              <a:t>Kredi Faiz Desteği</a:t>
            </a:r>
          </a:p>
          <a:p>
            <a:r>
              <a:rPr lang="tr-TR" sz="2400" dirty="0" smtClean="0"/>
              <a:t>Genel Destek Programı</a:t>
            </a:r>
          </a:p>
          <a:p>
            <a:r>
              <a:rPr lang="tr-TR" sz="2400" dirty="0" smtClean="0"/>
              <a:t>KOBİ Proje Destek Programı</a:t>
            </a:r>
          </a:p>
          <a:p>
            <a:r>
              <a:rPr lang="tr-TR" sz="2400" dirty="0" smtClean="0"/>
              <a:t>AR-GE ve İnovasyon Destek Programı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Endüstriyel Uygulama Destek Programı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Girişimcilik Destek Programı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Tematik Proje Destek Programı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İşbirliği – Güç birliği Destek Programı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Gelişen İşletmeler Piyasası KOBİ Destek Programı </a:t>
            </a:r>
          </a:p>
          <a:p>
            <a:endParaRPr lang="tr-TR" sz="2400" dirty="0"/>
          </a:p>
        </p:txBody>
      </p:sp>
      <p:sp>
        <p:nvSpPr>
          <p:cNvPr id="6" name="5 Dikdörtgen"/>
          <p:cNvSpPr/>
          <p:nvPr/>
        </p:nvSpPr>
        <p:spPr bwMode="auto">
          <a:xfrm>
            <a:off x="642910" y="1785926"/>
            <a:ext cx="7500990" cy="42862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6 Dikdörtgen"/>
          <p:cNvSpPr/>
          <p:nvPr/>
        </p:nvSpPr>
        <p:spPr bwMode="auto">
          <a:xfrm>
            <a:off x="642910" y="4000504"/>
            <a:ext cx="7500990" cy="1785950"/>
          </a:xfrm>
          <a:prstGeom prst="rect">
            <a:avLst/>
          </a:prstGeom>
          <a:solidFill>
            <a:srgbClr val="FFFF00">
              <a:alpha val="22000"/>
            </a:srgb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7 Sol Ok Belirtme Çizgisi"/>
          <p:cNvSpPr/>
          <p:nvPr/>
        </p:nvSpPr>
        <p:spPr bwMode="auto">
          <a:xfrm>
            <a:off x="6572264" y="2285992"/>
            <a:ext cx="1571636" cy="1643074"/>
          </a:xfrm>
          <a:prstGeom prst="leftArrowCallout">
            <a:avLst>
              <a:gd name="adj1" fmla="val 12910"/>
              <a:gd name="adj2" fmla="val 18200"/>
              <a:gd name="adj3" fmla="val 15933"/>
              <a:gd name="adj4" fmla="val 64977"/>
            </a:avLst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En</a:t>
            </a:r>
            <a:r>
              <a:rPr kumimoji="0" lang="tr-TR" sz="18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 yoğun başvuru alanları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/>
          </p:cNvSpPr>
          <p:nvPr/>
        </p:nvSpPr>
        <p:spPr>
          <a:xfrm>
            <a:off x="762000" y="333375"/>
            <a:ext cx="76962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tr-T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Genel Destek Programı</a:t>
            </a:r>
            <a:endParaRPr kumimoji="1" lang="tr-TR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428596" y="1500175"/>
          <a:ext cx="8286807" cy="5373259"/>
        </p:xfrm>
        <a:graphic>
          <a:graphicData uri="http://schemas.openxmlformats.org/drawingml/2006/table">
            <a:tbl>
              <a:tblPr/>
              <a:tblGrid>
                <a:gridCol w="3519055"/>
                <a:gridCol w="1838795"/>
                <a:gridCol w="1500198"/>
                <a:gridCol w="1428759"/>
              </a:tblGrid>
              <a:tr h="857255">
                <a:tc>
                  <a:txBody>
                    <a:bodyPr/>
                    <a:lstStyle/>
                    <a:p>
                      <a:pPr algn="l"/>
                      <a:r>
                        <a:rPr lang="tr-TR" sz="1400" b="1" dirty="0" smtClean="0">
                          <a:latin typeface="+mn-lt"/>
                          <a:cs typeface="Arial" pitchFamily="34" charset="0"/>
                        </a:rPr>
                        <a:t>GENEL </a:t>
                      </a:r>
                      <a:r>
                        <a:rPr lang="tr-TR" sz="1400" b="1" dirty="0">
                          <a:latin typeface="+mn-lt"/>
                          <a:cs typeface="Arial" pitchFamily="34" charset="0"/>
                        </a:rPr>
                        <a:t>DESTEK PROGRAMI DESTEKLERİ</a:t>
                      </a:r>
                      <a:endParaRPr lang="tr-TR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+mn-lt"/>
                          <a:cs typeface="Arial" pitchFamily="34" charset="0"/>
                        </a:rPr>
                        <a:t>DESTEK ÜST LİMİTİ  (TL)</a:t>
                      </a:r>
                      <a:endParaRPr lang="tr-TR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>
                          <a:latin typeface="+mn-lt"/>
                          <a:cs typeface="Arial" pitchFamily="34" charset="0"/>
                        </a:rPr>
                        <a:t>DESTEK ORANI </a:t>
                      </a:r>
                      <a:r>
                        <a:rPr lang="tr-TR" sz="1400" b="1" dirty="0" smtClean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tr-TR" sz="1400" b="1" dirty="0">
                          <a:latin typeface="+mn-lt"/>
                          <a:cs typeface="Arial" pitchFamily="34" charset="0"/>
                        </a:rPr>
                        <a:t>(%)</a:t>
                      </a:r>
                      <a:endParaRPr lang="tr-TR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449">
                <a:tc>
                  <a:txBody>
                    <a:bodyPr/>
                    <a:lstStyle/>
                    <a:p>
                      <a:r>
                        <a:rPr lang="tr-TR" sz="1800" b="0" dirty="0">
                          <a:latin typeface="+mn-lt"/>
                          <a:cs typeface="Arial" pitchFamily="34" charset="0"/>
                        </a:rPr>
                        <a:t>Yurt İçi Fuar 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0" dirty="0" smtClean="0">
                          <a:latin typeface="+mn-lt"/>
                          <a:cs typeface="Arial" pitchFamily="34" charset="0"/>
                        </a:rPr>
                        <a:t>M</a:t>
                      </a:r>
                      <a:r>
                        <a:rPr lang="tr-TR" sz="1100" b="0" baseline="30000" dirty="0" smtClean="0">
                          <a:latin typeface="+mn-lt"/>
                          <a:cs typeface="Arial" pitchFamily="34" charset="0"/>
                        </a:rPr>
                        <a:t>2</a:t>
                      </a:r>
                      <a:r>
                        <a:rPr lang="tr-TR" sz="1100" b="0" dirty="0" smtClean="0">
                          <a:latin typeface="+mn-lt"/>
                          <a:cs typeface="Arial" pitchFamily="34" charset="0"/>
                        </a:rPr>
                        <a:t> :80-120</a:t>
                      </a:r>
                      <a:r>
                        <a:rPr lang="tr-TR" sz="1100" b="0" baseline="0" dirty="0" smtClean="0">
                          <a:latin typeface="+mn-lt"/>
                          <a:cs typeface="Arial" pitchFamily="34" charset="0"/>
                        </a:rPr>
                        <a:t> TL; 50-100 M</a:t>
                      </a:r>
                      <a:r>
                        <a:rPr lang="tr-TR" sz="1100" b="0" baseline="30000" dirty="0" smtClean="0">
                          <a:latin typeface="+mn-lt"/>
                          <a:cs typeface="Arial" pitchFamily="34" charset="0"/>
                        </a:rPr>
                        <a:t>2</a:t>
                      </a:r>
                      <a:endParaRPr lang="tr-TR" sz="1100" b="0" baseline="300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>
                          <a:latin typeface="+mn-lt"/>
                          <a:cs typeface="Arial" pitchFamily="34" charset="0"/>
                        </a:rPr>
                        <a:t>30.000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3"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+mn-lt"/>
                          <a:cs typeface="Arial" pitchFamily="34" charset="0"/>
                        </a:rPr>
                        <a:t>50</a:t>
                      </a:r>
                      <a:endParaRPr lang="tr-TR" sz="180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449">
                <a:tc>
                  <a:txBody>
                    <a:bodyPr/>
                    <a:lstStyle/>
                    <a:p>
                      <a:r>
                        <a:rPr lang="tr-TR" sz="1800" b="0" dirty="0">
                          <a:latin typeface="+mn-lt"/>
                          <a:cs typeface="Arial" pitchFamily="34" charset="0"/>
                        </a:rPr>
                        <a:t>Yurt Dışı İş Gezisi 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latin typeface="+mn-lt"/>
                          <a:cs typeface="Arial" pitchFamily="34" charset="0"/>
                        </a:rPr>
                        <a:t>2.000 TL</a:t>
                      </a:r>
                      <a:endParaRPr lang="tr-TR" sz="1400" b="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>
                          <a:latin typeface="+mn-lt"/>
                          <a:cs typeface="Arial" pitchFamily="34" charset="0"/>
                        </a:rPr>
                        <a:t>10.000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7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449">
                <a:tc>
                  <a:txBody>
                    <a:bodyPr/>
                    <a:lstStyle/>
                    <a:p>
                      <a:r>
                        <a:rPr lang="tr-TR" sz="1800" b="0" dirty="0">
                          <a:latin typeface="+mn-lt"/>
                          <a:cs typeface="Arial" pitchFamily="34" charset="0"/>
                        </a:rPr>
                        <a:t>Tanıtım 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latin typeface="+mn-lt"/>
                          <a:cs typeface="Arial" pitchFamily="34" charset="0"/>
                        </a:rPr>
                        <a:t>1.000 - 2.000 TL</a:t>
                      </a:r>
                      <a:endParaRPr lang="tr-TR" sz="1400" b="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>
                          <a:latin typeface="+mn-lt"/>
                          <a:cs typeface="Arial" pitchFamily="34" charset="0"/>
                        </a:rPr>
                        <a:t>15.000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7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449">
                <a:tc>
                  <a:txBody>
                    <a:bodyPr/>
                    <a:lstStyle/>
                    <a:p>
                      <a:r>
                        <a:rPr lang="tr-TR" sz="1800" b="0" dirty="0">
                          <a:latin typeface="+mn-lt"/>
                          <a:cs typeface="Arial" pitchFamily="34" charset="0"/>
                        </a:rPr>
                        <a:t>Eşleştirme 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400" b="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>
                          <a:latin typeface="+mn-lt"/>
                          <a:cs typeface="Arial" pitchFamily="34" charset="0"/>
                        </a:rPr>
                        <a:t>15.000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7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402">
                <a:tc>
                  <a:txBody>
                    <a:bodyPr/>
                    <a:lstStyle/>
                    <a:p>
                      <a:r>
                        <a:rPr lang="tr-TR" sz="1800" b="0" dirty="0">
                          <a:latin typeface="+mn-lt"/>
                          <a:cs typeface="Arial" pitchFamily="34" charset="0"/>
                        </a:rPr>
                        <a:t>Nitelikli Eleman İstihdam 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latin typeface="+mn-lt"/>
                          <a:cs typeface="Arial" pitchFamily="34" charset="0"/>
                        </a:rPr>
                        <a:t>1.500 TL</a:t>
                      </a:r>
                      <a:endParaRPr lang="tr-TR" sz="1400" b="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>
                          <a:latin typeface="+mn-lt"/>
                          <a:cs typeface="Arial" pitchFamily="34" charset="0"/>
                        </a:rPr>
                        <a:t>20.000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7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449">
                <a:tc>
                  <a:txBody>
                    <a:bodyPr/>
                    <a:lstStyle/>
                    <a:p>
                      <a:r>
                        <a:rPr lang="tr-TR" sz="1800" b="0" dirty="0">
                          <a:latin typeface="+mn-lt"/>
                          <a:cs typeface="Arial" pitchFamily="34" charset="0"/>
                        </a:rPr>
                        <a:t>Danışmanlık 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latin typeface="+mn-lt"/>
                          <a:cs typeface="Arial" pitchFamily="34" charset="0"/>
                        </a:rPr>
                        <a:t>20 gün – 4.000 TL</a:t>
                      </a:r>
                      <a:endParaRPr lang="tr-TR" sz="1400" b="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>
                          <a:latin typeface="+mn-lt"/>
                          <a:cs typeface="Arial" pitchFamily="34" charset="0"/>
                        </a:rPr>
                        <a:t>15.000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7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449">
                <a:tc>
                  <a:txBody>
                    <a:bodyPr/>
                    <a:lstStyle/>
                    <a:p>
                      <a:r>
                        <a:rPr lang="tr-TR" sz="1800" b="0" dirty="0">
                          <a:latin typeface="+mn-lt"/>
                          <a:cs typeface="Arial" pitchFamily="34" charset="0"/>
                        </a:rPr>
                        <a:t>Eğitim Desteği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latin typeface="+mn-lt"/>
                          <a:cs typeface="Arial" pitchFamily="34" charset="0"/>
                        </a:rPr>
                        <a:t>1.000-4.000 TL</a:t>
                      </a:r>
                      <a:endParaRPr lang="tr-TR" sz="1400" b="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>
                          <a:latin typeface="+mn-lt"/>
                          <a:cs typeface="Arial" pitchFamily="34" charset="0"/>
                        </a:rPr>
                        <a:t>10.000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7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6047">
                <a:tc>
                  <a:txBody>
                    <a:bodyPr/>
                    <a:lstStyle/>
                    <a:p>
                      <a:r>
                        <a:rPr lang="tr-TR" sz="1800" b="0" dirty="0">
                          <a:latin typeface="+mn-lt"/>
                          <a:cs typeface="Arial" pitchFamily="34" charset="0"/>
                        </a:rPr>
                        <a:t>Enerji Verimliliği 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 smtClean="0">
                          <a:latin typeface="+mn-lt"/>
                          <a:cs typeface="Arial" pitchFamily="34" charset="0"/>
                        </a:rPr>
                        <a:t>1.500-2.000, 15.000-20.000,</a:t>
                      </a:r>
                      <a:r>
                        <a:rPr lang="tr-TR" sz="1400" b="0" baseline="0" dirty="0" smtClean="0">
                          <a:latin typeface="+mn-lt"/>
                          <a:cs typeface="Arial" pitchFamily="34" charset="0"/>
                        </a:rPr>
                        <a:t> 3.000-5.000, 3.000</a:t>
                      </a:r>
                      <a:endParaRPr lang="tr-TR" sz="1400" b="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>
                          <a:latin typeface="+mn-lt"/>
                          <a:cs typeface="Arial" pitchFamily="34" charset="0"/>
                        </a:rPr>
                        <a:t>30.000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7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449">
                <a:tc>
                  <a:txBody>
                    <a:bodyPr/>
                    <a:lstStyle/>
                    <a:p>
                      <a:r>
                        <a:rPr lang="tr-TR" sz="1800" b="0" dirty="0">
                          <a:latin typeface="+mn-lt"/>
                          <a:cs typeface="Arial" pitchFamily="34" charset="0"/>
                        </a:rPr>
                        <a:t>Tasarım 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>
                          <a:latin typeface="+mn-lt"/>
                          <a:cs typeface="Arial" pitchFamily="34" charset="0"/>
                        </a:rPr>
                        <a:t>15.000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7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389">
                <a:tc>
                  <a:txBody>
                    <a:bodyPr/>
                    <a:lstStyle/>
                    <a:p>
                      <a:r>
                        <a:rPr lang="tr-TR" sz="1800" b="0" dirty="0">
                          <a:latin typeface="+mn-lt"/>
                          <a:cs typeface="Arial" pitchFamily="34" charset="0"/>
                        </a:rPr>
                        <a:t>Sınai Mülkiyet Hakları 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>
                          <a:latin typeface="+mn-lt"/>
                          <a:cs typeface="Arial" pitchFamily="34" charset="0"/>
                        </a:rPr>
                        <a:t>20.000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7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449">
                <a:tc>
                  <a:txBody>
                    <a:bodyPr/>
                    <a:lstStyle/>
                    <a:p>
                      <a:r>
                        <a:rPr lang="tr-TR" sz="1800" b="0" dirty="0">
                          <a:latin typeface="+mn-lt"/>
                          <a:cs typeface="Arial" pitchFamily="34" charset="0"/>
                        </a:rPr>
                        <a:t>Belgelendirme 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0" dirty="0" smtClean="0">
                          <a:latin typeface="+mn-lt"/>
                          <a:cs typeface="Arial" pitchFamily="34" charset="0"/>
                        </a:rPr>
                        <a:t>2.500 TL</a:t>
                      </a:r>
                      <a:endParaRPr lang="tr-TR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>
                          <a:latin typeface="+mn-lt"/>
                          <a:cs typeface="Arial" pitchFamily="34" charset="0"/>
                        </a:rPr>
                        <a:t>10.000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7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3185">
                <a:tc>
                  <a:txBody>
                    <a:bodyPr/>
                    <a:lstStyle/>
                    <a:p>
                      <a:r>
                        <a:rPr lang="es-ES" sz="1800" b="0" dirty="0">
                          <a:latin typeface="+mn-lt"/>
                          <a:cs typeface="Arial" pitchFamily="34" charset="0"/>
                        </a:rPr>
                        <a:t>Test, Analiz ve Kalibrasyon 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>
                          <a:latin typeface="+mn-lt"/>
                          <a:cs typeface="Arial" pitchFamily="34" charset="0"/>
                        </a:rPr>
                        <a:t>20.000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7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389">
                <a:tc>
                  <a:txBody>
                    <a:bodyPr/>
                    <a:lstStyle/>
                    <a:p>
                      <a:r>
                        <a:rPr lang="tr-TR" sz="18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Bağımsız Denetim 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10.000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r-TR" sz="7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4 Dikdörtgen"/>
          <p:cNvSpPr/>
          <p:nvPr/>
        </p:nvSpPr>
        <p:spPr bwMode="auto">
          <a:xfrm>
            <a:off x="4000496" y="2357430"/>
            <a:ext cx="1857388" cy="4500570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/>
          </p:cNvSpPr>
          <p:nvPr/>
        </p:nvSpPr>
        <p:spPr>
          <a:xfrm>
            <a:off x="762000" y="333375"/>
            <a:ext cx="76962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tr-TR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Genel Destek Programı</a:t>
            </a:r>
            <a:endParaRPr kumimoji="1" lang="tr-TR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500034" y="1980018"/>
          <a:ext cx="8286808" cy="4520816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643338"/>
                <a:gridCol w="4643470"/>
              </a:tblGrid>
              <a:tr h="232174">
                <a:tc>
                  <a:txBody>
                    <a:bodyPr/>
                    <a:lstStyle/>
                    <a:p>
                      <a:r>
                        <a:rPr lang="tr-TR" sz="1600" dirty="0"/>
                        <a:t>Yurt İçi Fuar Desteği</a:t>
                      </a:r>
                      <a:endParaRPr lang="tr-TR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50" dirty="0" smtClean="0"/>
                        <a:t>Yurtiçi</a:t>
                      </a:r>
                      <a:r>
                        <a:rPr lang="tr-TR" sz="1050" baseline="0" dirty="0" smtClean="0"/>
                        <a:t> fuarlar, </a:t>
                      </a:r>
                      <a:r>
                        <a:rPr lang="tr-TR" sz="1050" dirty="0" smtClean="0"/>
                        <a:t>50 m</a:t>
                      </a:r>
                      <a:r>
                        <a:rPr lang="tr-TR" sz="1050" baseline="30000" dirty="0" smtClean="0"/>
                        <a:t>2</a:t>
                      </a:r>
                      <a:r>
                        <a:rPr lang="tr-TR" sz="1050" dirty="0" smtClean="0"/>
                        <a:t>’ye kadar, m</a:t>
                      </a:r>
                      <a:r>
                        <a:rPr lang="tr-TR" sz="1050" baseline="30000" dirty="0" smtClean="0"/>
                        <a:t>2</a:t>
                      </a:r>
                      <a:r>
                        <a:rPr lang="tr-TR" sz="1050" dirty="0" smtClean="0"/>
                        <a:t> başına 80 ila 120 TL arasında desteklenir.</a:t>
                      </a:r>
                      <a:endParaRPr lang="tr-TR" sz="1050" b="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32174">
                <a:tc>
                  <a:txBody>
                    <a:bodyPr/>
                    <a:lstStyle/>
                    <a:p>
                      <a:r>
                        <a:rPr lang="tr-TR" sz="1600" dirty="0"/>
                        <a:t>Yurt Dışı İş Gezisi Desteği</a:t>
                      </a:r>
                      <a:endParaRPr lang="tr-TR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50" dirty="0" smtClean="0"/>
                        <a:t>Tek seferde 2.000 TL, toplam 5 kez faydalanılabilir. Konaklama, ulaşım,</a:t>
                      </a:r>
                      <a:r>
                        <a:rPr lang="tr-TR" sz="1050" baseline="0" dirty="0" smtClean="0"/>
                        <a:t> fuar giriş ücreti desteklenir.  En az 10 firmanın aynı anda seyahate katılması gerekir. </a:t>
                      </a:r>
                      <a:endParaRPr lang="tr-TR" sz="1050" b="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32174">
                <a:tc>
                  <a:txBody>
                    <a:bodyPr/>
                    <a:lstStyle/>
                    <a:p>
                      <a:r>
                        <a:rPr lang="tr-TR" sz="1600" dirty="0"/>
                        <a:t>Tanıtım Desteği</a:t>
                      </a:r>
                      <a:endParaRPr lang="tr-TR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50" b="0" dirty="0" smtClean="0">
                          <a:latin typeface="+mn-lt"/>
                          <a:cs typeface="Arial" pitchFamily="34" charset="0"/>
                        </a:rPr>
                        <a:t>Marka tescili olan şirketler yararlanabilir.</a:t>
                      </a:r>
                      <a:r>
                        <a:rPr lang="tr-TR" sz="1050" b="0" baseline="0" dirty="0" smtClean="0">
                          <a:latin typeface="+mn-lt"/>
                          <a:cs typeface="Arial" pitchFamily="34" charset="0"/>
                        </a:rPr>
                        <a:t>  Basılı materyalin üzerinde KOSGEB Logosu ve web adresi yer almalıdır.</a:t>
                      </a:r>
                      <a:endParaRPr lang="tr-TR" sz="1050" b="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32174">
                <a:tc>
                  <a:txBody>
                    <a:bodyPr/>
                    <a:lstStyle/>
                    <a:p>
                      <a:r>
                        <a:rPr lang="tr-TR" sz="1600" dirty="0"/>
                        <a:t>Eşleştirme Desteği</a:t>
                      </a:r>
                      <a:endParaRPr lang="tr-TR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tr-TR" sz="1050" b="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</a:tr>
              <a:tr h="464347">
                <a:tc>
                  <a:txBody>
                    <a:bodyPr/>
                    <a:lstStyle/>
                    <a:p>
                      <a:r>
                        <a:rPr lang="tr-TR" sz="1600" dirty="0"/>
                        <a:t>Nitelikli Eleman İstihdam Desteği</a:t>
                      </a:r>
                      <a:endParaRPr lang="tr-TR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50" b="0" dirty="0" smtClean="0">
                          <a:latin typeface="+mn-lt"/>
                          <a:cs typeface="Arial" pitchFamily="34" charset="0"/>
                        </a:rPr>
                        <a:t>Aylık net 1.500.-TL üzerinden hesaplanır.</a:t>
                      </a:r>
                      <a:endParaRPr lang="tr-TR" sz="1050" b="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32174">
                <a:tc>
                  <a:txBody>
                    <a:bodyPr/>
                    <a:lstStyle/>
                    <a:p>
                      <a:r>
                        <a:rPr lang="tr-TR" sz="1600" dirty="0"/>
                        <a:t>Danışmanlık Desteği</a:t>
                      </a:r>
                      <a:endParaRPr lang="tr-TR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50" b="0" dirty="0" smtClean="0">
                          <a:latin typeface="+mn-lt"/>
                          <a:cs typeface="Arial" pitchFamily="34" charset="0"/>
                        </a:rPr>
                        <a:t>20 adam/gün ve 4.000 TL olmamak şartıyla. Günlük</a:t>
                      </a:r>
                      <a:r>
                        <a:rPr lang="tr-TR" sz="1050" b="0" baseline="0" dirty="0" smtClean="0">
                          <a:latin typeface="+mn-lt"/>
                          <a:cs typeface="Arial" pitchFamily="34" charset="0"/>
                        </a:rPr>
                        <a:t> ücret maks. 200 TL . ISO danışmanlığı hariçtir.</a:t>
                      </a:r>
                      <a:endParaRPr lang="tr-TR" sz="1050" b="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32174">
                <a:tc>
                  <a:txBody>
                    <a:bodyPr/>
                    <a:lstStyle/>
                    <a:p>
                      <a:r>
                        <a:rPr lang="tr-TR" sz="1600" dirty="0"/>
                        <a:t>Eğitim Desteği</a:t>
                      </a:r>
                      <a:endParaRPr lang="tr-TR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50" b="0" dirty="0" smtClean="0">
                          <a:latin typeface="+mn-lt"/>
                          <a:cs typeface="Arial" pitchFamily="34" charset="0"/>
                        </a:rPr>
                        <a:t>Her eğitim için 1.000 TL, ISO</a:t>
                      </a:r>
                      <a:r>
                        <a:rPr lang="tr-TR" sz="1050" b="0" baseline="0" dirty="0" smtClean="0">
                          <a:latin typeface="+mn-lt"/>
                          <a:cs typeface="Arial" pitchFamily="34" charset="0"/>
                        </a:rPr>
                        <a:t> ve yabancı dil eğitimleri hariçtir.</a:t>
                      </a:r>
                      <a:endParaRPr lang="tr-TR" sz="1050" b="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348261">
                <a:tc>
                  <a:txBody>
                    <a:bodyPr/>
                    <a:lstStyle/>
                    <a:p>
                      <a:r>
                        <a:rPr lang="tr-TR" sz="1600" dirty="0"/>
                        <a:t>Enerji Verimliliği Desteği</a:t>
                      </a:r>
                      <a:endParaRPr lang="tr-TR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50" b="0" dirty="0" smtClean="0">
                          <a:latin typeface="+mn-lt"/>
                          <a:cs typeface="Arial" pitchFamily="34" charset="0"/>
                        </a:rPr>
                        <a:t>EVD şirketlerinden alınacak olan danışmanlık hizmetleridir.</a:t>
                      </a:r>
                      <a:endParaRPr lang="tr-TR" sz="1050" b="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32174">
                <a:tc>
                  <a:txBody>
                    <a:bodyPr/>
                    <a:lstStyle/>
                    <a:p>
                      <a:r>
                        <a:rPr lang="tr-TR" sz="1600" dirty="0"/>
                        <a:t>Tasarım Desteği</a:t>
                      </a:r>
                      <a:endParaRPr lang="tr-TR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50" b="0" dirty="0" smtClean="0">
                          <a:latin typeface="+mn-lt"/>
                          <a:cs typeface="Arial" pitchFamily="34" charset="0"/>
                        </a:rPr>
                        <a:t>Tasarım</a:t>
                      </a:r>
                      <a:r>
                        <a:rPr lang="tr-TR" sz="1050" b="0" baseline="0" dirty="0" smtClean="0">
                          <a:latin typeface="+mn-lt"/>
                          <a:cs typeface="Arial" pitchFamily="34" charset="0"/>
                        </a:rPr>
                        <a:t> hizmeti alımları içindir.</a:t>
                      </a:r>
                      <a:endParaRPr lang="tr-TR" sz="1050" b="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48261">
                <a:tc>
                  <a:txBody>
                    <a:bodyPr/>
                    <a:lstStyle/>
                    <a:p>
                      <a:r>
                        <a:rPr lang="tr-TR" sz="1600" dirty="0"/>
                        <a:t>Sınai Mülkiyet Hakları Desteği</a:t>
                      </a:r>
                      <a:endParaRPr lang="tr-TR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50" b="0" dirty="0" smtClean="0">
                          <a:latin typeface="+mn-lt"/>
                          <a:cs typeface="Arial" pitchFamily="34" charset="0"/>
                        </a:rPr>
                        <a:t>Patent , faydalı model ve endüstriyel tasarım belge maliyetlerinin yanı sıra yurtdışı marka tescil maliyetlerinin karşılanması için uygulanan</a:t>
                      </a:r>
                      <a:r>
                        <a:rPr lang="tr-TR" sz="1050" b="0" baseline="0" dirty="0" smtClean="0">
                          <a:latin typeface="+mn-lt"/>
                          <a:cs typeface="Arial" pitchFamily="34" charset="0"/>
                        </a:rPr>
                        <a:t> bir destek programıdır.</a:t>
                      </a:r>
                      <a:endParaRPr lang="tr-TR" sz="1050" b="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32174">
                <a:tc>
                  <a:txBody>
                    <a:bodyPr/>
                    <a:lstStyle/>
                    <a:p>
                      <a:r>
                        <a:rPr lang="tr-TR" sz="1600" dirty="0"/>
                        <a:t>Belgelendirme Desteği</a:t>
                      </a:r>
                      <a:endParaRPr lang="tr-TR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50" b="0" dirty="0" smtClean="0">
                          <a:latin typeface="+mn-lt"/>
                          <a:cs typeface="Arial" pitchFamily="34" charset="0"/>
                        </a:rPr>
                        <a:t>TÜRKAK’a akredite kurumlardan alınan, personel, sistem ve ürün akreditasyonu belgelerinin</a:t>
                      </a:r>
                      <a:r>
                        <a:rPr lang="tr-TR" sz="1050" b="0" baseline="0" dirty="0" smtClean="0">
                          <a:latin typeface="+mn-lt"/>
                          <a:cs typeface="Arial" pitchFamily="34" charset="0"/>
                        </a:rPr>
                        <a:t> ücreti için, her belge için </a:t>
                      </a:r>
                      <a:r>
                        <a:rPr lang="tr-TR" sz="1050" b="0" baseline="0" dirty="0" err="1" smtClean="0">
                          <a:latin typeface="+mn-lt"/>
                          <a:cs typeface="Arial" pitchFamily="34" charset="0"/>
                        </a:rPr>
                        <a:t>max</a:t>
                      </a:r>
                      <a:r>
                        <a:rPr lang="tr-TR" sz="1050" b="0" baseline="0" dirty="0" smtClean="0">
                          <a:latin typeface="+mn-lt"/>
                          <a:cs typeface="Arial" pitchFamily="34" charset="0"/>
                        </a:rPr>
                        <a:t> 2.500 TL</a:t>
                      </a:r>
                      <a:endParaRPr lang="tr-TR" sz="1050" b="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64347">
                <a:tc>
                  <a:txBody>
                    <a:bodyPr/>
                    <a:lstStyle/>
                    <a:p>
                      <a:r>
                        <a:rPr lang="es-ES" sz="1600" dirty="0"/>
                        <a:t>Test, Analiz ve Kalibrasyon Desteği</a:t>
                      </a:r>
                      <a:endParaRPr lang="es-ES" sz="1600" b="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50" b="0" dirty="0" smtClean="0">
                          <a:latin typeface="+mn-lt"/>
                          <a:cs typeface="Arial" pitchFamily="34" charset="0"/>
                        </a:rPr>
                        <a:t>KOSGEB</a:t>
                      </a:r>
                      <a:r>
                        <a:rPr lang="tr-TR" sz="1050" b="0" baseline="0" dirty="0" smtClean="0">
                          <a:latin typeface="+mn-lt"/>
                          <a:cs typeface="Arial" pitchFamily="34" charset="0"/>
                        </a:rPr>
                        <a:t> Laboratuarlarından alınan hizmetler kapsam dışıdır.</a:t>
                      </a:r>
                      <a:endParaRPr lang="tr-TR" sz="1050" b="0" dirty="0"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48261">
                <a:tc gridSpan="2">
                  <a:txBody>
                    <a:bodyPr/>
                    <a:lstStyle/>
                    <a:p>
                      <a:r>
                        <a:rPr lang="tr-TR" sz="1800" dirty="0" smtClean="0"/>
                        <a:t>Program süresi 3 yıldır. 3 yılın sonunda yenilenebilir.</a:t>
                      </a:r>
                      <a:endParaRPr lang="tr-TR" sz="18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/>
                      <a:endParaRPr lang="tr-TR" sz="18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Genel Destek Programından Yararlanmak İçin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62000" y="1773238"/>
            <a:ext cx="8096280" cy="4751387"/>
          </a:xfrm>
        </p:spPr>
        <p:txBody>
          <a:bodyPr/>
          <a:lstStyle/>
          <a:p>
            <a:r>
              <a:rPr lang="tr-TR" dirty="0" smtClean="0"/>
              <a:t>KOSGEB Veri Tabanına Kayıt,</a:t>
            </a:r>
          </a:p>
          <a:p>
            <a:r>
              <a:rPr lang="tr-TR" dirty="0" smtClean="0">
                <a:hlinkClick r:id="rId2" action="ppaction://hlinkfile"/>
              </a:rPr>
              <a:t>Başvuru Formu </a:t>
            </a:r>
            <a:r>
              <a:rPr lang="tr-TR" dirty="0" smtClean="0"/>
              <a:t>Doldurulur,</a:t>
            </a:r>
          </a:p>
          <a:p>
            <a:r>
              <a:rPr lang="tr-TR" dirty="0" smtClean="0"/>
              <a:t>Başvuru KOSGEB tarafından uygun bulunursa </a:t>
            </a:r>
            <a:r>
              <a:rPr lang="tr-TR" dirty="0" smtClean="0">
                <a:hlinkClick r:id="rId3" action="ppaction://hlinkfile"/>
              </a:rPr>
              <a:t>Taahhütname</a:t>
            </a:r>
            <a:r>
              <a:rPr lang="tr-TR" dirty="0" smtClean="0"/>
              <a:t> Düzenlenir,</a:t>
            </a:r>
          </a:p>
          <a:p>
            <a:r>
              <a:rPr lang="tr-TR" dirty="0" smtClean="0"/>
              <a:t>Her bir destek için ayrı başvuru gerçekleştirilir,</a:t>
            </a:r>
          </a:p>
          <a:p>
            <a:endParaRPr lang="tr-TR" dirty="0" smtClean="0"/>
          </a:p>
          <a:p>
            <a:pPr>
              <a:buNone/>
            </a:pPr>
            <a:r>
              <a:rPr lang="tr-TR" sz="2000" dirty="0" smtClean="0">
                <a:hlinkClick r:id="rId4" action="ppaction://hlinkfile"/>
              </a:rPr>
              <a:t>Başvuru Belgeleri</a:t>
            </a:r>
            <a:r>
              <a:rPr lang="tr-TR" sz="2000" dirty="0" smtClean="0"/>
              <a:t>   </a:t>
            </a:r>
            <a:r>
              <a:rPr lang="tr-TR" sz="2000" dirty="0" smtClean="0">
                <a:hlinkClick r:id="rId5" action="ppaction://hlinkfile"/>
              </a:rPr>
              <a:t>örnek form</a:t>
            </a:r>
            <a:r>
              <a:rPr lang="tr-TR" sz="2000" dirty="0" smtClean="0"/>
              <a:t> </a:t>
            </a:r>
            <a:r>
              <a:rPr lang="tr-TR" sz="2000" dirty="0" smtClean="0">
                <a:hlinkClick r:id="rId6" action="ppaction://hlinkfile"/>
              </a:rPr>
              <a:t>örnek form</a:t>
            </a:r>
            <a:r>
              <a:rPr lang="tr-TR" sz="2000" dirty="0" smtClean="0"/>
              <a:t>   </a:t>
            </a:r>
            <a:r>
              <a:rPr lang="tr-TR" sz="2000" dirty="0" smtClean="0">
                <a:hlinkClick r:id="rId7" action="ppaction://hlinkfile"/>
              </a:rPr>
              <a:t>örnek form</a:t>
            </a:r>
            <a:r>
              <a:rPr lang="tr-TR" sz="2000" dirty="0" smtClean="0"/>
              <a:t> </a:t>
            </a:r>
            <a:r>
              <a:rPr lang="tr-TR" sz="2000" dirty="0" smtClean="0">
                <a:hlinkClick r:id="rId8" action="ppaction://hlinkfile"/>
              </a:rPr>
              <a:t>örnek form</a:t>
            </a:r>
            <a:endParaRPr lang="tr-TR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KOBİ Proje Destek Programı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678629" y="1785926"/>
            <a:ext cx="778674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DESTEKLENECEK PROJE KONULARI</a:t>
            </a:r>
            <a:endParaRPr lang="tr-TR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tr-T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Ü</a:t>
            </a:r>
            <a:r>
              <a:rPr lang="tr-T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retim</a:t>
            </a:r>
            <a:r>
              <a:rPr lang="tr-T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, yönetim-organizasyon, pazarlama, dış ticaret, insan kaynakları, mali işler ve finans, bilgi yönetimi ve bunlarla ilişkili alanlarda </a:t>
            </a:r>
            <a:r>
              <a:rPr lang="tr-T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sunulacak projeler.</a:t>
            </a:r>
            <a:endParaRPr lang="tr-TR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r-TR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r-TR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r-TR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DESTEKLENECEK PROJE GİDERLERİ</a:t>
            </a:r>
            <a:endParaRPr lang="tr-TR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tr-T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Arsa</a:t>
            </a:r>
            <a:r>
              <a:rPr lang="tr-T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, bina, inşaat, tadilat, tefrişat ve benzeri, taşıt aracı, vergi, resim ve harçlar, sosyal güvenlik primleri, haberleşme giderleri</a:t>
            </a:r>
            <a:r>
              <a:rPr lang="tr-T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tr-T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enerji ve su giderleri, kira giderleri, finansman </a:t>
            </a:r>
            <a:r>
              <a:rPr lang="tr-T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giderleri desteklenmez. Makine-teçhizat</a:t>
            </a:r>
            <a:r>
              <a:rPr lang="tr-T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, hammadde ve malzemeye ilişkin KOSGEB </a:t>
            </a:r>
            <a:r>
              <a:rPr lang="tr-T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desteği toplam </a:t>
            </a:r>
            <a:r>
              <a:rPr lang="tr-T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KOSGEB destek tutarının % </a:t>
            </a:r>
            <a:r>
              <a:rPr lang="tr-T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10’unu </a:t>
            </a:r>
            <a:r>
              <a:rPr lang="tr-T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aşamaz. Proje kapsamında alınacak yazılım için sağlanacak KOSGEB </a:t>
            </a:r>
            <a:r>
              <a:rPr lang="tr-T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desteği bu sınırlamadan hariçtir.</a:t>
            </a:r>
            <a:endParaRPr lang="tr-TR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642910" y="4452002"/>
            <a:ext cx="58579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PROGRAM VE PROJE </a:t>
            </a:r>
            <a:r>
              <a:rPr lang="tr-TR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LİMİTLERİ</a:t>
            </a:r>
          </a:p>
          <a:p>
            <a:endParaRPr lang="tr-TR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r-TR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Program Süresi                    </a:t>
            </a:r>
            <a:r>
              <a:rPr lang="tr-T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yıl</a:t>
            </a:r>
          </a:p>
          <a:p>
            <a:r>
              <a:rPr lang="tr-TR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Proje Süresi                          </a:t>
            </a:r>
            <a:r>
              <a:rPr lang="tr-T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6-24 ay(+12ay)</a:t>
            </a:r>
          </a:p>
          <a:p>
            <a:r>
              <a:rPr lang="tr-TR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Destek Üst Limiti                 </a:t>
            </a:r>
            <a:r>
              <a:rPr lang="tr-T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150.000 TL</a:t>
            </a:r>
          </a:p>
          <a:p>
            <a:r>
              <a:rPr lang="tr-TR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Destek Oranı                        </a:t>
            </a:r>
            <a:r>
              <a:rPr lang="tr-T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%50</a:t>
            </a:r>
            <a:endParaRPr lang="tr-TR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90818" name="Picture 2" descr="http://www.gokhanturgut.com.tr/wp-content/uploads/2010/07/soru-isareti-240x3004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286256"/>
            <a:ext cx="1857388" cy="23217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/>
          </p:cNvSpPr>
          <p:nvPr/>
        </p:nvSpPr>
        <p:spPr>
          <a:xfrm>
            <a:off x="762000" y="333375"/>
            <a:ext cx="76962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tr-T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Örnek Projeler ?</a:t>
            </a:r>
            <a:endParaRPr kumimoji="1" lang="tr-TR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642910" y="2143116"/>
            <a:ext cx="78581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Kurumsallaşma projesi,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Kapasite geliştirme projesi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Marka oluşturmaya yönelik proje,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Enerji verimliliği projesi,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Pazarlama geliştirme ve ihracata başlama projesi,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E-dönüşüm projesi,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Üretim otomasyon projesi,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Ürün / hizmet tasarım projesi,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Yurt içi bayi ağı oluşturma projesi v.b.</a:t>
            </a:r>
            <a:endParaRPr lang="tr-T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KOBİ Destek Programından Yararlanmak İçin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62000" y="1773238"/>
            <a:ext cx="8096280" cy="4751387"/>
          </a:xfrm>
        </p:spPr>
        <p:txBody>
          <a:bodyPr/>
          <a:lstStyle/>
          <a:p>
            <a:r>
              <a:rPr lang="tr-TR" dirty="0" smtClean="0"/>
              <a:t>KOSGEB Veri Tabanına Kayıt,</a:t>
            </a:r>
          </a:p>
          <a:p>
            <a:r>
              <a:rPr lang="tr-TR" dirty="0" smtClean="0">
                <a:hlinkClick r:id="rId2" action="ppaction://hlinkfile"/>
              </a:rPr>
              <a:t>Başvuru Formu </a:t>
            </a:r>
            <a:r>
              <a:rPr lang="tr-TR" dirty="0" smtClean="0"/>
              <a:t>Doldurulur,</a:t>
            </a:r>
          </a:p>
          <a:p>
            <a:r>
              <a:rPr lang="tr-TR" dirty="0" smtClean="0"/>
              <a:t>Değerlendirme ön ve kurul değerlendirmesi şeklinde yapılır.</a:t>
            </a:r>
          </a:p>
          <a:p>
            <a:r>
              <a:rPr lang="tr-TR" dirty="0" smtClean="0"/>
              <a:t>DESTEKLER;</a:t>
            </a:r>
          </a:p>
          <a:p>
            <a:pPr marL="0" indent="0">
              <a:buNone/>
            </a:pPr>
            <a:r>
              <a:rPr lang="tr-T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Makine-teçhizat, hammadde ve malzemeye alımının % 10</a:t>
            </a:r>
          </a:p>
          <a:p>
            <a:pPr marL="0" indent="0">
              <a:buNone/>
            </a:pPr>
            <a:r>
              <a:rPr lang="tr-T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Proje kapsamındaki yeni istihdam, </a:t>
            </a:r>
          </a:p>
          <a:p>
            <a:pPr marL="0" indent="0">
              <a:buNone/>
            </a:pPr>
            <a:r>
              <a:rPr lang="tr-T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Proje giderleri,</a:t>
            </a:r>
            <a:endParaRPr lang="tr-T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sz="3200" dirty="0" smtClean="0"/>
              <a:t>AR-GE ve İnovasyon Destek Programı</a:t>
            </a:r>
            <a:endParaRPr lang="tr-TR" sz="3200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214282" y="1928802"/>
          <a:ext cx="8715436" cy="3821239"/>
        </p:xfrm>
        <a:graphic>
          <a:graphicData uri="http://schemas.openxmlformats.org/drawingml/2006/table">
            <a:tbl>
              <a:tblPr/>
              <a:tblGrid>
                <a:gridCol w="2000264"/>
                <a:gridCol w="4143404"/>
                <a:gridCol w="1269336"/>
                <a:gridCol w="1302432"/>
              </a:tblGrid>
              <a:tr h="439351">
                <a:tc gridSpan="2">
                  <a:txBody>
                    <a:bodyPr/>
                    <a:lstStyle/>
                    <a:p>
                      <a:r>
                        <a:rPr lang="tr-TR" sz="1100" b="1" dirty="0" smtClean="0"/>
                        <a:t>AR-GE</a:t>
                      </a:r>
                      <a:r>
                        <a:rPr lang="tr-TR" sz="1100" b="1" baseline="0" dirty="0" smtClean="0"/>
                        <a:t> ve </a:t>
                      </a:r>
                      <a:r>
                        <a:rPr lang="tr-TR" sz="1100" b="1" dirty="0" smtClean="0"/>
                        <a:t> </a:t>
                      </a:r>
                      <a:r>
                        <a:rPr lang="tr-TR" sz="1100" b="1" dirty="0"/>
                        <a:t>İNOVASYON </a:t>
                      </a:r>
                      <a:r>
                        <a:rPr lang="tr-TR" sz="1100" b="1" dirty="0" smtClean="0"/>
                        <a:t> </a:t>
                      </a:r>
                      <a:r>
                        <a:rPr lang="tr-TR" sz="1100" b="1" dirty="0"/>
                        <a:t>DESTEK </a:t>
                      </a:r>
                      <a:r>
                        <a:rPr lang="tr-TR" sz="1100" b="1" dirty="0" smtClean="0"/>
                        <a:t>PROGRAMI (12-24 ay)</a:t>
                      </a:r>
                      <a:endParaRPr lang="tr-TR" sz="1100" b="1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/>
                        <a:t>Destek Üst Limiti(TL)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/>
                        <a:t>DESTEK ORANI (%)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76">
                <a:tc gridSpan="2">
                  <a:txBody>
                    <a:bodyPr/>
                    <a:lstStyle/>
                    <a:p>
                      <a:r>
                        <a:rPr lang="tr-TR" sz="1100" b="1" dirty="0"/>
                        <a:t>İşlik 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tr-TR" sz="1100" b="1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09838">
                <a:tc gridSpan="2">
                  <a:txBody>
                    <a:bodyPr/>
                    <a:lstStyle/>
                    <a:p>
                      <a:r>
                        <a:rPr lang="tr-TR" sz="1100" b="1" dirty="0"/>
                        <a:t>Kira 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/>
                        <a:t>12.000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/>
                        <a:t>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29514">
                <a:tc gridSpan="2">
                  <a:txBody>
                    <a:bodyPr/>
                    <a:lstStyle/>
                    <a:p>
                      <a:r>
                        <a:rPr lang="tr-TR" sz="1100" b="1" dirty="0"/>
                        <a:t>Makine-Teçhizat, Donanım, Hammadde, Yazılım ve Hizmet Alımı Giderleri 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/>
                        <a:t>100.000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/>
                        <a:t>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815">
                <a:tc gridSpan="2">
                  <a:txBody>
                    <a:bodyPr/>
                    <a:lstStyle/>
                    <a:p>
                      <a:r>
                        <a:rPr lang="tr-TR" sz="1100" b="1" dirty="0"/>
                        <a:t>Makine-Teçhizat, Donanım, Hammadde, Yazılım ve Hizmet Alımı Giderleri Desteği (</a:t>
                      </a:r>
                      <a:r>
                        <a:rPr lang="tr-TR" sz="1100" b="1" dirty="0">
                          <a:solidFill>
                            <a:srgbClr val="FF0000"/>
                          </a:solidFill>
                        </a:rPr>
                        <a:t>Geri Ödemeli</a:t>
                      </a:r>
                      <a:r>
                        <a:rPr lang="tr-TR" sz="1100" b="1" dirty="0"/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/>
                        <a:t>200.000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/>
                        <a:t>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838">
                <a:tc gridSpan="2">
                  <a:txBody>
                    <a:bodyPr/>
                    <a:lstStyle/>
                    <a:p>
                      <a:r>
                        <a:rPr lang="tr-TR" sz="1100" b="1" dirty="0"/>
                        <a:t>Personel Gideri 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/>
                        <a:t>100.000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/>
                        <a:t>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838">
                <a:tc gridSpan="2">
                  <a:txBody>
                    <a:bodyPr/>
                    <a:lstStyle/>
                    <a:p>
                      <a:r>
                        <a:rPr lang="tr-TR" sz="1100" b="1" dirty="0"/>
                        <a:t>Başlangıç Sermayesi 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/>
                        <a:t>20.000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/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514">
                <a:tc rowSpan="6">
                  <a:txBody>
                    <a:bodyPr/>
                    <a:lstStyle/>
                    <a:p>
                      <a:r>
                        <a:rPr lang="tr-TR" sz="1100" b="1" dirty="0"/>
                        <a:t>Proje Geliştirme  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b="1" dirty="0"/>
                        <a:t>Proje Danışmanlık 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/>
                        <a:t>25.000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tr-TR" sz="1100" b="1"/>
                        <a:t>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83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b="1" dirty="0"/>
                        <a:t>Eğitim 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/>
                        <a:t>5.000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2951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b="1" dirty="0"/>
                        <a:t>Sınai ve Fikri Mülkiyet Hakları 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/>
                        <a:t>25.000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2951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b="1" dirty="0"/>
                        <a:t>Proje Tanıtım 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/>
                        <a:t>5.000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0880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b="1" dirty="0"/>
                        <a:t>Yurtdışı Kongre/Konferans/Fuar Ziyareti/Teknolojik İşbirliği Ziyareti 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/>
                        <a:t>15.000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2951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b="1" dirty="0"/>
                        <a:t>Test, Analiz, Belgelendirme 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/>
                        <a:t>25.000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Dikdörtgen"/>
          <p:cNvSpPr/>
          <p:nvPr/>
        </p:nvSpPr>
        <p:spPr bwMode="auto">
          <a:xfrm>
            <a:off x="142844" y="2357430"/>
            <a:ext cx="8786874" cy="3357586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sz="3200" dirty="0" smtClean="0"/>
              <a:t>AR-GE ve İnovasyon Destek Programı</a:t>
            </a:r>
            <a:endParaRPr lang="tr-TR" sz="3200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214282" y="1928802"/>
          <a:ext cx="8715436" cy="3824103"/>
        </p:xfrm>
        <a:graphic>
          <a:graphicData uri="http://schemas.openxmlformats.org/drawingml/2006/table">
            <a:tbl>
              <a:tblPr/>
              <a:tblGrid>
                <a:gridCol w="1214446"/>
                <a:gridCol w="3429024"/>
                <a:gridCol w="4071966"/>
              </a:tblGrid>
              <a:tr h="439351">
                <a:tc gridSpan="2">
                  <a:txBody>
                    <a:bodyPr/>
                    <a:lstStyle/>
                    <a:p>
                      <a:r>
                        <a:rPr lang="tr-TR" sz="1100" b="1" dirty="0" smtClean="0"/>
                        <a:t>AR-GE</a:t>
                      </a:r>
                      <a:r>
                        <a:rPr lang="tr-TR" sz="1100" b="1" baseline="0" dirty="0" smtClean="0"/>
                        <a:t> ve </a:t>
                      </a:r>
                      <a:r>
                        <a:rPr lang="tr-TR" sz="1100" b="1" dirty="0" smtClean="0"/>
                        <a:t> </a:t>
                      </a:r>
                      <a:r>
                        <a:rPr lang="tr-TR" sz="1100" b="1" dirty="0"/>
                        <a:t>İNOVASYON </a:t>
                      </a:r>
                      <a:r>
                        <a:rPr lang="tr-TR" sz="1100" b="1" dirty="0" smtClean="0"/>
                        <a:t> </a:t>
                      </a:r>
                      <a:r>
                        <a:rPr lang="tr-TR" sz="1100" b="1" dirty="0"/>
                        <a:t>DESTEK </a:t>
                      </a:r>
                      <a:r>
                        <a:rPr lang="tr-TR" sz="1100" b="1" dirty="0" smtClean="0"/>
                        <a:t>PROGRAMI (12-24 ay)</a:t>
                      </a:r>
                      <a:endParaRPr lang="tr-TR" sz="1100" b="1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/>
                        <a:t>Destek Üst Limiti(TL)</a:t>
                      </a:r>
                    </a:p>
                    <a:p>
                      <a:pPr algn="ctr"/>
                      <a:r>
                        <a:rPr lang="tr-TR" sz="1100" b="1" dirty="0"/>
                        <a:t>DESTEK ORANI (%)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76">
                <a:tc gridSpan="2">
                  <a:txBody>
                    <a:bodyPr/>
                    <a:lstStyle/>
                    <a:p>
                      <a:r>
                        <a:rPr lang="tr-TR" sz="1100" b="1" dirty="0"/>
                        <a:t>İşlik 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/>
                        <a:t>-</a:t>
                      </a:r>
                      <a:endParaRPr lang="tr-TR" sz="1100" b="1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09838">
                <a:tc gridSpan="2">
                  <a:txBody>
                    <a:bodyPr/>
                    <a:lstStyle/>
                    <a:p>
                      <a:r>
                        <a:rPr lang="tr-TR" sz="1100" b="1" dirty="0"/>
                        <a:t>Kira 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/>
                        <a:t>500 TL,</a:t>
                      </a:r>
                      <a:r>
                        <a:rPr lang="tr-TR" sz="1100" b="1" baseline="0" dirty="0" smtClean="0"/>
                        <a:t> 12.000 TL</a:t>
                      </a:r>
                      <a:endParaRPr lang="tr-TR" sz="1100" b="1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29514">
                <a:tc gridSpan="2">
                  <a:txBody>
                    <a:bodyPr/>
                    <a:lstStyle/>
                    <a:p>
                      <a:r>
                        <a:rPr lang="tr-TR" sz="1100" b="1" dirty="0"/>
                        <a:t>Makine-Teçhizat, Donanım, Hammadde, Yazılım ve Hizmet Alımı Giderleri 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/>
                        <a:t>100.000 TL</a:t>
                      </a:r>
                      <a:endParaRPr lang="tr-TR" sz="1100" b="1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815">
                <a:tc gridSpan="2">
                  <a:txBody>
                    <a:bodyPr/>
                    <a:lstStyle/>
                    <a:p>
                      <a:r>
                        <a:rPr lang="tr-TR" sz="1100" b="1" dirty="0"/>
                        <a:t>Makine-Teçhizat, Donanım, Hammadde, Yazılım ve Hizmet Alımı Giderleri Desteği (</a:t>
                      </a:r>
                      <a:r>
                        <a:rPr lang="tr-TR" sz="1100" b="1" dirty="0">
                          <a:solidFill>
                            <a:srgbClr val="FF0000"/>
                          </a:solidFill>
                        </a:rPr>
                        <a:t>Geri Ödemeli</a:t>
                      </a:r>
                      <a:r>
                        <a:rPr lang="tr-TR" sz="1100" b="1" dirty="0"/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/>
                        <a:t>200.000 TL</a:t>
                      </a:r>
                      <a:endParaRPr lang="tr-TR" sz="1100" b="1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838">
                <a:tc gridSpan="2">
                  <a:txBody>
                    <a:bodyPr/>
                    <a:lstStyle/>
                    <a:p>
                      <a:r>
                        <a:rPr lang="tr-TR" sz="1100" b="1" dirty="0"/>
                        <a:t>Personel Gideri 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/>
                        <a:t>1.500 – 2.000</a:t>
                      </a:r>
                      <a:r>
                        <a:rPr lang="tr-TR" sz="1100" b="1" baseline="0" dirty="0" smtClean="0"/>
                        <a:t> – 2.500</a:t>
                      </a:r>
                      <a:endParaRPr lang="tr-TR" sz="1100" b="1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838">
                <a:tc gridSpan="2">
                  <a:txBody>
                    <a:bodyPr/>
                    <a:lstStyle/>
                    <a:p>
                      <a:r>
                        <a:rPr lang="tr-TR" sz="1100" b="1" dirty="0"/>
                        <a:t>Başlangıç Sermayesi 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100" b="1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514">
                <a:tc rowSpan="6">
                  <a:txBody>
                    <a:bodyPr/>
                    <a:lstStyle/>
                    <a:p>
                      <a:r>
                        <a:rPr lang="tr-TR" sz="1100" b="1" dirty="0"/>
                        <a:t>Proje Geliştirme  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b="1" dirty="0"/>
                        <a:t>Proje Danışmanlık 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/>
                        <a:t>25.000 TL</a:t>
                      </a:r>
                      <a:endParaRPr lang="tr-TR" sz="1100" b="1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73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b="1" dirty="0"/>
                        <a:t>Eğitim 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/>
                        <a:t>5.000 TL</a:t>
                      </a:r>
                      <a:endParaRPr lang="tr-TR" sz="1100" b="1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51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b="1" dirty="0"/>
                        <a:t>Sınai ve Fikri Mülkiyet Hakları 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/>
                        <a:t>25.000 TL</a:t>
                      </a:r>
                      <a:endParaRPr lang="tr-TR" sz="1100" b="1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51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b="1" dirty="0"/>
                        <a:t>Proje Tanıtım 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/>
                        <a:t>5.000 TL</a:t>
                      </a:r>
                      <a:endParaRPr lang="tr-TR" sz="1100" b="1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59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b="1" dirty="0"/>
                        <a:t>Yurtdışı Kongre/Konferans/Fuar Ziyareti/Teknolojik İşbirliği Ziyareti 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/>
                        <a:t>3.000 TL -15.000 TL</a:t>
                      </a:r>
                      <a:endParaRPr lang="tr-TR" sz="1100" b="1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51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b="1" dirty="0"/>
                        <a:t>Test, Analiz, Belgelendirme Desteği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/>
                        <a:t>25.000 TL</a:t>
                      </a:r>
                      <a:endParaRPr lang="tr-TR" sz="1100" b="1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857224" y="5929330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2" action="ppaction://hlinkfile"/>
              </a:rPr>
              <a:t>Başvuru Formu</a:t>
            </a:r>
            <a:endParaRPr lang="tr-T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KISACA KOBİ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053378"/>
              </p:ext>
            </p:extLst>
          </p:nvPr>
        </p:nvGraphicFramePr>
        <p:xfrm>
          <a:off x="723900" y="2143116"/>
          <a:ext cx="8134380" cy="3714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9274"/>
                <a:gridCol w="1857388"/>
                <a:gridCol w="1857388"/>
                <a:gridCol w="2500330"/>
              </a:tblGrid>
              <a:tr h="1035535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MİKRO</a:t>
                      </a:r>
                      <a:r>
                        <a:rPr lang="tr-TR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İŞLETME</a:t>
                      </a:r>
                      <a:endParaRPr lang="tr-T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KÜÇÜK İŞLETME</a:t>
                      </a:r>
                      <a:endParaRPr lang="tr-T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ORTA BÜYÜKLÜKTE İŞLETME</a:t>
                      </a:r>
                      <a:endParaRPr lang="tr-T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99953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Çalışan Sayısı</a:t>
                      </a:r>
                      <a:endParaRPr lang="tr-T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1-9</a:t>
                      </a:r>
                      <a:endParaRPr lang="tr-T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10-49</a:t>
                      </a:r>
                      <a:endParaRPr lang="tr-T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50- 250</a:t>
                      </a:r>
                      <a:endParaRPr lang="tr-T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479336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Net Satışları</a:t>
                      </a:r>
                      <a:r>
                        <a:rPr lang="tr-TR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veya Bilanço Büyüklüğü</a:t>
                      </a:r>
                      <a:endParaRPr lang="tr-T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Milyon TL’den az</a:t>
                      </a:r>
                      <a:endParaRPr lang="tr-T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tr-TR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Milyon TL ile 8 Milyon TL arasında</a:t>
                      </a:r>
                      <a:endParaRPr lang="tr-T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 Milyon TL ile</a:t>
                      </a:r>
                      <a:r>
                        <a:rPr lang="tr-TR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40 Milyon TL arasında</a:t>
                      </a:r>
                      <a:endParaRPr lang="tr-T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99953">
                <a:tc gridSpan="4"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Not: Bağlı ortaklıklar</a:t>
                      </a:r>
                      <a:r>
                        <a:rPr lang="tr-TR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için istisnalar söz konusudur.</a:t>
                      </a:r>
                      <a:endParaRPr lang="tr-T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/>
          </p:cNvSpPr>
          <p:nvPr/>
        </p:nvSpPr>
        <p:spPr>
          <a:xfrm>
            <a:off x="762000" y="333375"/>
            <a:ext cx="76962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tr-TR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AR-GE ve İnovasyon Destek Programı</a:t>
            </a:r>
            <a:endParaRPr kumimoji="1" lang="tr-TR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214282" y="2285992"/>
            <a:ext cx="79296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GERİ ÖDEMELİ DESTEKLER</a:t>
            </a:r>
          </a:p>
          <a:p>
            <a:endParaRPr lang="tr-T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KOSGEB’e geri ödeme tutarı kadar banka teminat mektubu verilmesi gerekmektedir.</a:t>
            </a:r>
          </a:p>
          <a:p>
            <a:pPr algn="just"/>
            <a:endParaRPr lang="tr-T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Geri ödemeler, proje bitiminden itibaren 6 (altı) ayı ödemesiz olmak üzere, 3 (üç)’er aylık dönemler halinde 8 (sekiz) eşit taksitte yapılır.</a:t>
            </a:r>
          </a:p>
          <a:p>
            <a:pPr algn="just">
              <a:buFont typeface="Arial" pitchFamily="34" charset="0"/>
              <a:buChar char="•"/>
            </a:pPr>
            <a:endParaRPr lang="tr-T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Faiz ve komisyon uygulanmaz.</a:t>
            </a:r>
            <a:endParaRPr lang="tr-T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sz="3200" dirty="0" smtClean="0"/>
              <a:t>Endüstriyel Uygulama Destek Programı</a:t>
            </a:r>
            <a:endParaRPr lang="tr-TR" sz="3200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1267992" y="2214554"/>
          <a:ext cx="6608015" cy="2990888"/>
        </p:xfrm>
        <a:graphic>
          <a:graphicData uri="http://schemas.openxmlformats.org/drawingml/2006/table">
            <a:tbl>
              <a:tblPr/>
              <a:tblGrid>
                <a:gridCol w="3679057"/>
                <a:gridCol w="1285884"/>
                <a:gridCol w="1643074"/>
              </a:tblGrid>
              <a:tr h="529265">
                <a:tc>
                  <a:txBody>
                    <a:bodyPr/>
                    <a:lstStyle/>
                    <a:p>
                      <a:r>
                        <a:rPr lang="tr-TR" sz="1050" b="1" dirty="0"/>
                        <a:t>Endüstriyel Uygulama </a:t>
                      </a:r>
                      <a:r>
                        <a:rPr lang="tr-TR" sz="1050" b="1" dirty="0" smtClean="0"/>
                        <a:t>Programı (18 ay)</a:t>
                      </a:r>
                      <a:endParaRPr lang="tr-TR" sz="105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b="1" dirty="0"/>
                        <a:t>ÜST LİMİT </a:t>
                      </a:r>
                      <a:endParaRPr lang="tr-TR" sz="1300" b="1" dirty="0" smtClean="0"/>
                    </a:p>
                    <a:p>
                      <a:pPr algn="ctr"/>
                      <a:r>
                        <a:rPr lang="tr-TR" sz="1300" b="1" dirty="0" smtClean="0"/>
                        <a:t>(</a:t>
                      </a:r>
                      <a:r>
                        <a:rPr lang="tr-TR" sz="1300" b="1" dirty="0"/>
                        <a:t>TL)</a:t>
                      </a:r>
                      <a:endParaRPr lang="tr-TR" sz="13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300" b="1" dirty="0"/>
                        <a:t>DESTEK ORANI </a:t>
                      </a:r>
                      <a:endParaRPr lang="tr-TR" sz="1300" b="1" dirty="0" smtClean="0"/>
                    </a:p>
                    <a:p>
                      <a:pPr algn="ctr"/>
                      <a:r>
                        <a:rPr lang="tr-TR" sz="1300" b="1" dirty="0" smtClean="0"/>
                        <a:t>(%)</a:t>
                      </a:r>
                      <a:endParaRPr lang="tr-TR" sz="13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828">
                <a:tc>
                  <a:txBody>
                    <a:bodyPr/>
                    <a:lstStyle/>
                    <a:p>
                      <a:r>
                        <a:rPr lang="tr-TR" sz="1050" b="1" dirty="0"/>
                        <a:t>Kira Desteği</a:t>
                      </a:r>
                      <a:endParaRPr lang="tr-TR" sz="105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/>
                        <a:t>18.000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/>
                        <a:t>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949">
                <a:tc>
                  <a:txBody>
                    <a:bodyPr/>
                    <a:lstStyle/>
                    <a:p>
                      <a:r>
                        <a:rPr lang="tr-TR" sz="1050" b="1"/>
                        <a:t>Personel Gideri Desteği</a:t>
                      </a:r>
                      <a:endParaRPr lang="tr-TR" sz="105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/>
                        <a:t>100.000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/>
                        <a:t>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8660">
                <a:tc>
                  <a:txBody>
                    <a:bodyPr/>
                    <a:lstStyle/>
                    <a:p>
                      <a:r>
                        <a:rPr lang="tr-TR" sz="1050" b="1"/>
                        <a:t>Makine-Teçhizat, Donanım, Sarf Malzemesi, Yazılım ve Tasarım Gid. Desteği</a:t>
                      </a:r>
                      <a:endParaRPr lang="tr-TR" sz="105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/>
                        <a:t>150.000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/>
                        <a:t>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9186">
                <a:tc>
                  <a:txBody>
                    <a:bodyPr/>
                    <a:lstStyle/>
                    <a:p>
                      <a:r>
                        <a:rPr lang="tr-TR" sz="1050" b="1" dirty="0"/>
                        <a:t>Makine-Teçhizat, Donanım, Sarf Malzemesi, Yazılım ve Tasarım Giderleri Desteği (Geri Ödemeli)</a:t>
                      </a:r>
                      <a:endParaRPr lang="tr-TR" sz="105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/>
                        <a:t>200.000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/>
                        <a:t>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Dikdörtgen"/>
          <p:cNvSpPr/>
          <p:nvPr/>
        </p:nvSpPr>
        <p:spPr bwMode="auto">
          <a:xfrm>
            <a:off x="1142976" y="2714620"/>
            <a:ext cx="6786610" cy="2357454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sz="3200" dirty="0" smtClean="0"/>
              <a:t>Endüstriyel Uygulama Destek Programı</a:t>
            </a:r>
            <a:endParaRPr lang="tr-TR" sz="3200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214282" y="2214554"/>
          <a:ext cx="8643998" cy="2990888"/>
        </p:xfrm>
        <a:graphic>
          <a:graphicData uri="http://schemas.openxmlformats.org/drawingml/2006/table">
            <a:tbl>
              <a:tblPr/>
              <a:tblGrid>
                <a:gridCol w="3571900"/>
                <a:gridCol w="5072098"/>
              </a:tblGrid>
              <a:tr h="529265">
                <a:tc>
                  <a:txBody>
                    <a:bodyPr/>
                    <a:lstStyle/>
                    <a:p>
                      <a:r>
                        <a:rPr lang="tr-TR" sz="1050" b="1" dirty="0"/>
                        <a:t>Endüstriyel Uygulama </a:t>
                      </a:r>
                      <a:r>
                        <a:rPr lang="tr-TR" sz="1050" b="1" dirty="0" smtClean="0"/>
                        <a:t>Programı (18 ay)</a:t>
                      </a:r>
                      <a:endParaRPr lang="tr-TR" sz="105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3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828">
                <a:tc>
                  <a:txBody>
                    <a:bodyPr/>
                    <a:lstStyle/>
                    <a:p>
                      <a:r>
                        <a:rPr lang="tr-TR" sz="1050" b="1" dirty="0"/>
                        <a:t>Kira Desteği</a:t>
                      </a:r>
                      <a:endParaRPr lang="tr-TR" sz="105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/>
                        <a:t>1.000 / 18.000 TL</a:t>
                      </a:r>
                      <a:endParaRPr lang="tr-TR" sz="105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949">
                <a:tc>
                  <a:txBody>
                    <a:bodyPr/>
                    <a:lstStyle/>
                    <a:p>
                      <a:r>
                        <a:rPr lang="tr-TR" sz="1050" b="1"/>
                        <a:t>Personel Gideri Desteği</a:t>
                      </a:r>
                      <a:endParaRPr lang="tr-TR" sz="105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/>
                        <a:t>500 / 1.000 / 1.500 / 2.000 / 2.500</a:t>
                      </a:r>
                      <a:endParaRPr lang="tr-TR" sz="105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8660">
                <a:tc>
                  <a:txBody>
                    <a:bodyPr/>
                    <a:lstStyle/>
                    <a:p>
                      <a:r>
                        <a:rPr lang="tr-TR" sz="1050" b="1"/>
                        <a:t>Makine-Teçhizat, Donanım, Sarf Malzemesi, Yazılım ve Tasarım Gid. Desteği</a:t>
                      </a:r>
                      <a:endParaRPr lang="tr-TR" sz="105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/>
                        <a:t>150.000 TL</a:t>
                      </a:r>
                      <a:endParaRPr lang="tr-TR" sz="105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9186">
                <a:tc>
                  <a:txBody>
                    <a:bodyPr/>
                    <a:lstStyle/>
                    <a:p>
                      <a:r>
                        <a:rPr lang="tr-TR" sz="1050" b="1" dirty="0"/>
                        <a:t>Makine-Teçhizat, Donanım, Sarf Malzemesi, Yazılım ve Tasarım Giderleri Desteği (Geri Ödemeli)</a:t>
                      </a:r>
                      <a:endParaRPr lang="tr-TR" sz="105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smtClean="0"/>
                        <a:t>200.000 TL</a:t>
                      </a:r>
                      <a:endParaRPr lang="tr-TR" sz="105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785786" y="5643578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latin typeface="Tahoma" pitchFamily="34" charset="0"/>
                <a:ea typeface="Tahoma" pitchFamily="34" charset="0"/>
                <a:cs typeface="Tahoma" pitchFamily="34" charset="0"/>
                <a:hlinkClick r:id="rId2" action="ppaction://hlinkfile"/>
              </a:rPr>
              <a:t>Basvuru</a:t>
            </a:r>
            <a:r>
              <a:rPr lang="tr-TR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2" action="ppaction://hlinkfile"/>
              </a:rPr>
              <a:t> Formu</a:t>
            </a:r>
            <a:endParaRPr lang="tr-T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762000" y="333375"/>
            <a:ext cx="7696200" cy="1066800"/>
          </a:xfrm>
        </p:spPr>
        <p:txBody>
          <a:bodyPr/>
          <a:lstStyle/>
          <a:p>
            <a:r>
              <a:rPr lang="tr-TR" dirty="0" smtClean="0"/>
              <a:t>KOSGEB DESTEK ARAÇLARI</a:t>
            </a:r>
            <a:endParaRPr lang="tr-TR" dirty="0"/>
          </a:p>
        </p:txBody>
      </p:sp>
      <p:grpSp>
        <p:nvGrpSpPr>
          <p:cNvPr id="10" name="9 Grup"/>
          <p:cNvGrpSpPr/>
          <p:nvPr/>
        </p:nvGrpSpPr>
        <p:grpSpPr>
          <a:xfrm>
            <a:off x="357158" y="1777750"/>
            <a:ext cx="5643602" cy="4857784"/>
            <a:chOff x="1643042" y="1785926"/>
            <a:chExt cx="5643602" cy="4857784"/>
          </a:xfrm>
        </p:grpSpPr>
        <p:grpSp>
          <p:nvGrpSpPr>
            <p:cNvPr id="9" name="8 Grup"/>
            <p:cNvGrpSpPr/>
            <p:nvPr/>
          </p:nvGrpSpPr>
          <p:grpSpPr>
            <a:xfrm>
              <a:off x="1643042" y="1785926"/>
              <a:ext cx="5643602" cy="4786346"/>
              <a:chOff x="1214414" y="1785926"/>
              <a:chExt cx="5643602" cy="4786346"/>
            </a:xfrm>
          </p:grpSpPr>
          <p:pic>
            <p:nvPicPr>
              <p:cNvPr id="283650" name="Picture 2" descr="http://www.bulentsakca.com/wp-content/uploads/2010/08/arzuhalci-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3750" r="16666"/>
              <a:stretch>
                <a:fillRect/>
              </a:stretch>
            </p:blipFill>
            <p:spPr bwMode="auto">
              <a:xfrm>
                <a:off x="4143372" y="1785926"/>
                <a:ext cx="2714644" cy="4752976"/>
              </a:xfrm>
              <a:prstGeom prst="rect">
                <a:avLst/>
              </a:prstGeom>
              <a:noFill/>
            </p:spPr>
          </p:pic>
          <p:pic>
            <p:nvPicPr>
              <p:cNvPr id="2050" name="Picture 2" descr="http://t2.gstatic.com/images?q=tbn:ANd9GcQVLJm3AdLm6lI-mbtIsIhmR79uofamB63OxtK2RJGUNf77waySrw&amp;t=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14414" y="1785926"/>
                <a:ext cx="2935180" cy="4786346"/>
              </a:xfrm>
              <a:prstGeom prst="rect">
                <a:avLst/>
              </a:prstGeom>
              <a:noFill/>
            </p:spPr>
          </p:pic>
        </p:grpSp>
        <p:sp>
          <p:nvSpPr>
            <p:cNvPr id="8" name="7 Metin kutusu"/>
            <p:cNvSpPr txBox="1"/>
            <p:nvPr/>
          </p:nvSpPr>
          <p:spPr>
            <a:xfrm>
              <a:off x="3286116" y="6058935"/>
              <a:ext cx="3143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Teşek</a:t>
              </a:r>
              <a:r>
                <a:rPr lang="tr-TR" sz="3200" b="1" dirty="0" smtClean="0">
                  <a:latin typeface="Courier New" pitchFamily="49" charset="0"/>
                  <a:cs typeface="Courier New" pitchFamily="49" charset="0"/>
                </a:rPr>
                <a:t>kürler.</a:t>
              </a:r>
              <a:endParaRPr lang="tr-TR" sz="3200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12" name="11 Metin kutusu"/>
          <p:cNvSpPr txBox="1"/>
          <p:nvPr/>
        </p:nvSpPr>
        <p:spPr>
          <a:xfrm>
            <a:off x="6215074" y="3429000"/>
            <a:ext cx="2928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dirty="0" smtClean="0"/>
              <a:t>Mustafa Hakan ZOBU, CMC</a:t>
            </a:r>
          </a:p>
          <a:p>
            <a:pPr algn="ctr"/>
            <a:r>
              <a:rPr lang="tr-TR" sz="1800" dirty="0" smtClean="0"/>
              <a:t>hakan@zobu-consulting.com</a:t>
            </a:r>
          </a:p>
          <a:p>
            <a:pPr algn="ctr"/>
            <a:r>
              <a:rPr lang="tr-TR" sz="1800" dirty="0" smtClean="0"/>
              <a:t>www.zobu-consulting.com </a:t>
            </a:r>
            <a:endParaRPr lang="tr-TR" sz="1800" dirty="0"/>
          </a:p>
        </p:txBody>
      </p:sp>
      <p:pic>
        <p:nvPicPr>
          <p:cNvPr id="13" name="12 Resim" descr="zobu_log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95171" y="1071546"/>
            <a:ext cx="1348829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KISACA KOBİ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773238"/>
            <a:ext cx="8501122" cy="4751387"/>
          </a:xfrm>
        </p:spPr>
        <p:txBody>
          <a:bodyPr/>
          <a:lstStyle/>
          <a:p>
            <a:r>
              <a:rPr lang="tr-TR" dirty="0" smtClean="0"/>
              <a:t>18.09.2009 Tarihine kadar sadece imalatçı KOBİ’leri desteklemek için kurgulanmış olan KOSGEB, yeni teşvik sistemi kapsamında, bu tarihten itibaren KOBİ sınıfına giren –</a:t>
            </a:r>
            <a:r>
              <a:rPr lang="tr-TR" i="1" u="sng" dirty="0" smtClean="0">
                <a:solidFill>
                  <a:srgbClr val="FF0000"/>
                </a:solidFill>
              </a:rPr>
              <a:t>belirlenmiş alan</a:t>
            </a:r>
            <a:r>
              <a:rPr lang="tr-TR" dirty="0" smtClean="0"/>
              <a:t>larda faaliyet gösteren- işletmeleri de desteklemeye başlamıştır.</a:t>
            </a:r>
          </a:p>
          <a:p>
            <a:r>
              <a:rPr lang="tr-TR" dirty="0" smtClean="0"/>
              <a:t>KOSGEB’in sadece kapsama alanı genişlememiş, destek mekanizması da yenilenmiştir.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BELİRLENMİŞ ALAN NEDİR ?</a:t>
            </a:r>
            <a:endParaRPr lang="tr-TR" dirty="0"/>
          </a:p>
        </p:txBody>
      </p:sp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2" y="1714488"/>
            <a:ext cx="8220075" cy="4848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762000" y="333375"/>
            <a:ext cx="7696200" cy="1066800"/>
          </a:xfrm>
        </p:spPr>
        <p:txBody>
          <a:bodyPr/>
          <a:lstStyle/>
          <a:p>
            <a:pPr algn="l"/>
            <a:r>
              <a:rPr lang="tr-TR" dirty="0" smtClean="0"/>
              <a:t>BELİRLENMİŞ ALAN NEDİR ?</a:t>
            </a:r>
            <a:endParaRPr lang="tr-TR" dirty="0"/>
          </a:p>
        </p:txBody>
      </p:sp>
      <p:grpSp>
        <p:nvGrpSpPr>
          <p:cNvPr id="7" name="6 Grup"/>
          <p:cNvGrpSpPr/>
          <p:nvPr/>
        </p:nvGrpSpPr>
        <p:grpSpPr>
          <a:xfrm>
            <a:off x="457200" y="1785926"/>
            <a:ext cx="8229600" cy="4400556"/>
            <a:chOff x="428596" y="1714488"/>
            <a:chExt cx="8229600" cy="4400556"/>
          </a:xfrm>
        </p:grpSpPr>
        <p:pic>
          <p:nvPicPr>
            <p:cNvPr id="26829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2571744"/>
              <a:ext cx="8229600" cy="35433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82318"/>
            <a:stretch>
              <a:fillRect/>
            </a:stretch>
          </p:blipFill>
          <p:spPr bwMode="auto">
            <a:xfrm>
              <a:off x="428596" y="1714488"/>
              <a:ext cx="8220075" cy="85725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/>
          </p:cNvSpPr>
          <p:nvPr/>
        </p:nvSpPr>
        <p:spPr>
          <a:xfrm>
            <a:off x="762000" y="333375"/>
            <a:ext cx="76962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tr-TR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KİMLER KOSGEB DESTEKLERİNDEN YARARLANAMAZ </a:t>
            </a:r>
            <a:r>
              <a:rPr kumimoji="1" lang="tr-T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1" lang="tr-TR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250001" y="2000240"/>
            <a:ext cx="8643998" cy="4646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Tarım Ormancılık ve Balıkçılık sektöründe olanlar,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Sadece alkollü içecek toptan ticareti yapanlar,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Tütün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ürünlerinin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toptan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ticareti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Sadece; bar,taverna, kokteyl salonu, diskotek, birahane, kahve salonu hizmeti verenler,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Sadece; sinema filmi, video yapım ve dağıtım faaliyetleri,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Ses kaydı ve müzik yayıncılığı kaydı,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Finans ve sigorta faaliyetleri,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Gayrimenkul faaliyetleri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Hukuk ve muhasebe faaliyetleri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/>
          </p:cNvSpPr>
          <p:nvPr/>
        </p:nvSpPr>
        <p:spPr>
          <a:xfrm>
            <a:off x="762000" y="333375"/>
            <a:ext cx="76962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tr-TR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KİMLER KOSGEB DESTEKLERİNDEN YARARLANAMAZ </a:t>
            </a:r>
            <a:r>
              <a:rPr kumimoji="1" lang="tr-T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1" lang="tr-TR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214282" y="1997839"/>
            <a:ext cx="7286676" cy="4184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Veteriner hizmetleri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Okul faaliyetleri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Hastane hizmetleri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Dişçilik hizmetleri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Yatılı bakım faaliyetleri,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Yaratıcı sanatlar, gösteri sanatları ve eğlence faaliyetleri,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Kumar ve müşterek bahis faaliyetleri,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Spor faaliyetleri, eğlence ve dinlence faaliyetleri,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Sauna, solaryum salonu, masaj salonu faaliyetleri</a:t>
            </a:r>
            <a:endParaRPr lang="tr-T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/>
          </p:cNvSpPr>
          <p:nvPr/>
        </p:nvSpPr>
        <p:spPr>
          <a:xfrm>
            <a:off x="1447800" y="785794"/>
            <a:ext cx="7696200" cy="66673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tr-TR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İLK BAŞVURU ?</a:t>
            </a:r>
            <a:endParaRPr kumimoji="1" lang="tr-TR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b="4427"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layan yap-boz parçaları tasarım şablonu">
  <a:themeElements>
    <a:clrScheme name="Ofis Teması 1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D59F07"/>
      </a:hlink>
      <a:folHlink>
        <a:srgbClr val="94B26C"/>
      </a:folHlink>
    </a:clrScheme>
    <a:fontScheme name="Ofis Teması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is Teması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Parlayan yap-boz parçaları tasarım şablonu</Template>
  <TotalTime>1142</TotalTime>
  <Words>1767</Words>
  <Application>Microsoft Office PowerPoint</Application>
  <PresentationFormat>Ekran Gösterisi (4:3)</PresentationFormat>
  <Paragraphs>469</Paragraphs>
  <Slides>33</Slides>
  <Notes>1</Notes>
  <HiddenSlides>27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9" baseType="lpstr">
      <vt:lpstr>Arial</vt:lpstr>
      <vt:lpstr>Courier New</vt:lpstr>
      <vt:lpstr>Tahoma</vt:lpstr>
      <vt:lpstr>Times New Roman</vt:lpstr>
      <vt:lpstr>Wingdings</vt:lpstr>
      <vt:lpstr>Parlayan yap-boz parçaları tasarım şablonu</vt:lpstr>
      <vt:lpstr>KOSGEB DESTEKLERİ: KOBİ Proje Desteği</vt:lpstr>
      <vt:lpstr>  KISACA KOSGEB</vt:lpstr>
      <vt:lpstr>KISACA KOBİ</vt:lpstr>
      <vt:lpstr>KISACA KOBİ</vt:lpstr>
      <vt:lpstr>BELİRLENMİŞ ALAN NEDİR ?</vt:lpstr>
      <vt:lpstr>BELİRLENMİŞ ALAN NEDİR ?</vt:lpstr>
      <vt:lpstr>PowerPoint Sunusu</vt:lpstr>
      <vt:lpstr>PowerPoint Sunusu</vt:lpstr>
      <vt:lpstr>PowerPoint Sunusu</vt:lpstr>
      <vt:lpstr>PowerPoint Sunusu</vt:lpstr>
      <vt:lpstr>PowerPoint Sunusu</vt:lpstr>
      <vt:lpstr>KOSGEB DESTEK ARAÇLARI</vt:lpstr>
      <vt:lpstr>Genel Destek Programı</vt:lpstr>
      <vt:lpstr>KOBİ Proje Destek Programı</vt:lpstr>
      <vt:lpstr>AR-GE ve İnovasyon Destek Programı</vt:lpstr>
      <vt:lpstr>Endüstriyel Uygulama Destek Programı</vt:lpstr>
      <vt:lpstr>Girişimcilik Destek Programı</vt:lpstr>
      <vt:lpstr>TEMATİK DESTEK PROGRAMI</vt:lpstr>
      <vt:lpstr>İşbirliği –Güç Birliği Destek Programı</vt:lpstr>
      <vt:lpstr>Gelişen İşletmeler Piyasası KOBİ Destek Programı</vt:lpstr>
      <vt:lpstr>KOSGEB DESTEK ARAÇLARI</vt:lpstr>
      <vt:lpstr>PowerPoint Sunusu</vt:lpstr>
      <vt:lpstr>PowerPoint Sunusu</vt:lpstr>
      <vt:lpstr>Genel Destek Programından Yararlanmak İçin</vt:lpstr>
      <vt:lpstr>KOBİ Proje Destek Programı</vt:lpstr>
      <vt:lpstr>PowerPoint Sunusu</vt:lpstr>
      <vt:lpstr>KOBİ Destek Programından Yararlanmak İçin</vt:lpstr>
      <vt:lpstr>AR-GE ve İnovasyon Destek Programı</vt:lpstr>
      <vt:lpstr>AR-GE ve İnovasyon Destek Programı</vt:lpstr>
      <vt:lpstr>PowerPoint Sunusu</vt:lpstr>
      <vt:lpstr>Endüstriyel Uygulama Destek Programı</vt:lpstr>
      <vt:lpstr>Endüstriyel Uygulama Destek Programı</vt:lpstr>
      <vt:lpstr>KOSGEB DESTEK ARAÇLARI</vt:lpstr>
    </vt:vector>
  </TitlesOfParts>
  <Company>Zobu Consulting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KOSGEB DESTEKLERİ</dc:title>
  <dc:creator>M Hakan Zobu</dc:creator>
  <cp:lastModifiedBy>hakan zobu</cp:lastModifiedBy>
  <cp:revision>68</cp:revision>
  <dcterms:created xsi:type="dcterms:W3CDTF">2011-05-12T00:21:51Z</dcterms:created>
  <dcterms:modified xsi:type="dcterms:W3CDTF">2014-05-13T04:01:54Z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TC011407991055</vt:lpwstr>
  </property>
</Properties>
</file>